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257" r:id="rId3"/>
    <p:sldId id="338" r:id="rId4"/>
    <p:sldId id="371" r:id="rId5"/>
    <p:sldId id="343" r:id="rId6"/>
    <p:sldId id="372" r:id="rId7"/>
    <p:sldId id="374" r:id="rId8"/>
    <p:sldId id="365" r:id="rId9"/>
    <p:sldId id="375" r:id="rId10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FFFF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339" autoAdjust="0"/>
    <p:restoredTop sz="94662" autoAdjust="0"/>
  </p:normalViewPr>
  <p:slideViewPr>
    <p:cSldViewPr>
      <p:cViewPr varScale="1">
        <p:scale>
          <a:sx n="88" d="100"/>
          <a:sy n="88" d="100"/>
        </p:scale>
        <p:origin x="-792" y="-96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4572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E0C044E-DAA5-411C-8CC0-8608F0241954}" type="datetimeFigureOut">
              <a:rPr lang="en-US" smtClean="0"/>
              <a:t>2/1/2017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2A9D72-157A-45B0-A9DD-5B2C8D7697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55684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2/1/2017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30604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2/1/2017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52595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2/1/2017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50433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2/1/2017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82262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2/1/2017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72310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2/1/2017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87409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2/1/2017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48216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2/1/2017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14714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2/1/2017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43498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2/1/2017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71087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2/1/2017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63837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7444E1-CE27-4C75-9329-1AE83DD0D30A}" type="datetimeFigureOut">
              <a:rPr lang="en-US" smtClean="0"/>
              <a:t>2/1/2017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15443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10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2.png"/><Relationship Id="rId7" Type="http://schemas.openxmlformats.org/officeDocument/2006/relationships/image" Target="../media/image16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2.png"/><Relationship Id="rId7" Type="http://schemas.openxmlformats.org/officeDocument/2006/relationships/image" Target="../media/image22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.png"/><Relationship Id="rId7" Type="http://schemas.openxmlformats.org/officeDocument/2006/relationships/image" Target="../media/image29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-29369" y="1569751"/>
            <a:ext cx="9144000" cy="1102519"/>
          </a:xfrm>
        </p:spPr>
        <p:txBody>
          <a:bodyPr anchor="t">
            <a:noAutofit/>
          </a:bodyPr>
          <a:lstStyle/>
          <a:p>
            <a:r>
              <a:rPr lang="en-US" dirty="0" smtClean="0"/>
              <a:t>Parallel and Perpendicular Lines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82617" y="2936684"/>
            <a:ext cx="6400800" cy="1314450"/>
          </a:xfrm>
        </p:spPr>
        <p:txBody>
          <a:bodyPr/>
          <a:lstStyle/>
          <a:p>
            <a:r>
              <a:rPr lang="en-US" dirty="0"/>
              <a:t>Unit </a:t>
            </a:r>
            <a:r>
              <a:rPr lang="en-US" dirty="0" smtClean="0"/>
              <a:t>5 </a:t>
            </a:r>
            <a:r>
              <a:rPr lang="en-US" dirty="0"/>
              <a:t>Lesson </a:t>
            </a:r>
            <a:r>
              <a:rPr lang="en-US" dirty="0" smtClean="0"/>
              <a:t>6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8150"/>
            <a:ext cx="9144000" cy="115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79733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41910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 smtClean="0">
                <a:latin typeface="Cambria" panose="02040503050406030204" pitchFamily="18" charset="0"/>
              </a:rPr>
              <a:t>PARALLEL AND PERPENDICULAR LINES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49"/>
            <a:ext cx="8686800" cy="4107047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US" sz="2400" b="1" dirty="0">
                <a:solidFill>
                  <a:srgbClr val="0070C0"/>
                </a:solidFill>
              </a:rPr>
              <a:t>Students will be able to:</a:t>
            </a:r>
          </a:p>
          <a:p>
            <a:pPr marL="0" indent="0" algn="ctr">
              <a:buNone/>
            </a:pPr>
            <a:r>
              <a:rPr lang="en-US" sz="2400" dirty="0" smtClean="0"/>
              <a:t>Understand the </a:t>
            </a:r>
            <a:r>
              <a:rPr lang="en-US" sz="2400" dirty="0" smtClean="0"/>
              <a:t>relation between slopes of parallel and perpendicular lines and write their equations </a:t>
            </a:r>
            <a:r>
              <a:rPr lang="en-US" sz="2400" dirty="0"/>
              <a:t/>
            </a:r>
            <a:br>
              <a:rPr lang="en-US" sz="2400" dirty="0"/>
            </a:br>
            <a:endParaRPr lang="en-US" sz="2400" dirty="0"/>
          </a:p>
          <a:p>
            <a:pPr marL="0" indent="0" algn="ctr">
              <a:buNone/>
            </a:pPr>
            <a:r>
              <a:rPr lang="en-US" sz="2400" b="1" dirty="0">
                <a:solidFill>
                  <a:srgbClr val="0070C0"/>
                </a:solidFill>
              </a:rPr>
              <a:t>Key Vocabulary</a:t>
            </a:r>
            <a:r>
              <a:rPr lang="en-US" sz="2400" b="1" dirty="0" smtClean="0">
                <a:solidFill>
                  <a:srgbClr val="0070C0"/>
                </a:solidFill>
              </a:rPr>
              <a:t>:</a:t>
            </a:r>
            <a:br>
              <a:rPr lang="en-US" sz="2400" b="1" dirty="0" smtClean="0">
                <a:solidFill>
                  <a:srgbClr val="0070C0"/>
                </a:solidFill>
              </a:rPr>
            </a:br>
            <a:endParaRPr lang="en-US" sz="2400" b="1" dirty="0">
              <a:solidFill>
                <a:srgbClr val="0070C0"/>
              </a:solidFill>
            </a:endParaRPr>
          </a:p>
          <a:p>
            <a:r>
              <a:rPr lang="en-US" sz="2400" dirty="0" smtClean="0"/>
              <a:t>Slope-Intercept Form</a:t>
            </a:r>
            <a:endParaRPr lang="en-US" sz="2400" dirty="0" smtClean="0"/>
          </a:p>
          <a:p>
            <a:r>
              <a:rPr lang="en-US" sz="2400" dirty="0" smtClean="0"/>
              <a:t>Point Slope Form</a:t>
            </a:r>
            <a:endParaRPr lang="en-US" sz="2400" dirty="0" smtClean="0"/>
          </a:p>
          <a:p>
            <a:r>
              <a:rPr lang="en-US" sz="2400" dirty="0" smtClean="0"/>
              <a:t>Parallel Lines</a:t>
            </a:r>
          </a:p>
          <a:p>
            <a:r>
              <a:rPr lang="en-US" sz="2400" dirty="0" smtClean="0"/>
              <a:t>Perpendicular Lines</a:t>
            </a:r>
            <a:endParaRPr lang="en-US" sz="2400" dirty="0" smtClean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4849996"/>
            <a:ext cx="2537719" cy="300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84691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119743" y="285750"/>
                <a:ext cx="8938519" cy="4714502"/>
              </a:xfrm>
            </p:spPr>
            <p:txBody>
              <a:bodyPr>
                <a:noAutofit/>
              </a:bodyPr>
              <a:lstStyle/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100" b="1" u="sng" dirty="0" smtClean="0">
                    <a:solidFill>
                      <a:srgbClr val="0070C0"/>
                    </a:solidFill>
                  </a:rPr>
                  <a:t>Throwback!</a:t>
                </a:r>
                <a:endParaRPr lang="en-US" sz="2100" b="1" u="sng" dirty="0">
                  <a:solidFill>
                    <a:srgbClr val="0070C0"/>
                  </a:solidFill>
                </a:endParaRPr>
              </a:p>
              <a:p>
                <a:pPr>
                  <a:spcAft>
                    <a:spcPts val="600"/>
                  </a:spcAft>
                </a:pPr>
                <a:r>
                  <a:rPr lang="en-US" sz="2100" b="1" dirty="0" smtClean="0">
                    <a:solidFill>
                      <a:srgbClr val="0070C0"/>
                    </a:solidFill>
                  </a:rPr>
                  <a:t>Slope-Intercept Form:</a:t>
                </a:r>
                <a:r>
                  <a:rPr lang="en-US" sz="2100" dirty="0"/>
                  <a:t/>
                </a:r>
                <a:br>
                  <a:rPr lang="en-US" sz="2100" dirty="0"/>
                </a:br>
                <a:endParaRPr lang="en-US" sz="2100" dirty="0" smtClean="0"/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100" dirty="0"/>
                  <a:t> </a:t>
                </a:r>
                <a:r>
                  <a:rPr lang="en-US" sz="2100" dirty="0" smtClean="0"/>
                  <a:t>    </a:t>
                </a:r>
                <a14:m>
                  <m:oMath xmlns:m="http://schemas.openxmlformats.org/officeDocument/2006/math">
                    <m:r>
                      <a:rPr lang="en-US" sz="2100" i="1" dirty="0">
                        <a:latin typeface="Cambria Math"/>
                      </a:rPr>
                      <m:t>𝑚</m:t>
                    </m:r>
                    <m:r>
                      <a:rPr lang="en-US" sz="2100" i="1" dirty="0">
                        <a:latin typeface="Cambria Math"/>
                      </a:rPr>
                      <m:t>=</m:t>
                    </m:r>
                  </m:oMath>
                </a14:m>
                <a:r>
                  <a:rPr lang="en-US" sz="2100" dirty="0"/>
                  <a:t> Slope of the line </a:t>
                </a:r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100" dirty="0" smtClean="0"/>
                  <a:t>     </a:t>
                </a:r>
                <a14:m>
                  <m:oMath xmlns:m="http://schemas.openxmlformats.org/officeDocument/2006/math">
                    <m:r>
                      <a:rPr lang="en-US" sz="2100" i="1">
                        <a:latin typeface="Cambria Math"/>
                      </a:rPr>
                      <m:t>𝑏</m:t>
                    </m:r>
                    <m:r>
                      <a:rPr lang="en-US" sz="2100" i="1">
                        <a:latin typeface="Cambria Math"/>
                      </a:rPr>
                      <m:t>=</m:t>
                    </m:r>
                  </m:oMath>
                </a14:m>
                <a:r>
                  <a:rPr lang="en-US" sz="2100" dirty="0"/>
                  <a:t> y-intercept (y-coordinate of the point where the line crosses </a:t>
                </a:r>
                <a:r>
                  <a:rPr lang="en-US" sz="2100" dirty="0" smtClean="0"/>
                  <a:t>the y-axis)</a:t>
                </a:r>
              </a:p>
              <a:p>
                <a:pPr>
                  <a:spcAft>
                    <a:spcPts val="600"/>
                  </a:spcAft>
                </a:pPr>
                <a:r>
                  <a:rPr lang="en-US" sz="2100" b="1" dirty="0" smtClean="0">
                    <a:solidFill>
                      <a:srgbClr val="0070C0"/>
                    </a:solidFill>
                  </a:rPr>
                  <a:t>Point-Slope Form:</a:t>
                </a:r>
                <a:endParaRPr lang="en-US" sz="2100" b="1" dirty="0">
                  <a:solidFill>
                    <a:srgbClr val="0070C0"/>
                  </a:solidFill>
                </a:endParaRPr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100" dirty="0" smtClean="0"/>
                  <a:t>     </a:t>
                </a:r>
                <a:br>
                  <a:rPr lang="en-US" sz="2100" dirty="0" smtClean="0"/>
                </a:br>
                <a:r>
                  <a:rPr lang="en-US" sz="2100" dirty="0" smtClean="0"/>
                  <a:t/>
                </a:r>
                <a:br>
                  <a:rPr lang="en-US" sz="2100" dirty="0" smtClean="0"/>
                </a:br>
                <a:r>
                  <a:rPr lang="en-US" sz="2100" dirty="0" smtClean="0"/>
                  <a:t>     </a:t>
                </a:r>
                <a14:m>
                  <m:oMath xmlns:m="http://schemas.openxmlformats.org/officeDocument/2006/math">
                    <m:r>
                      <a:rPr lang="en-US" sz="2100" i="1" dirty="0">
                        <a:latin typeface="Cambria Math"/>
                      </a:rPr>
                      <m:t>𝑚</m:t>
                    </m:r>
                    <m:r>
                      <a:rPr lang="en-US" sz="2100" i="1" dirty="0">
                        <a:latin typeface="Cambria Math"/>
                      </a:rPr>
                      <m:t>=</m:t>
                    </m:r>
                  </m:oMath>
                </a14:m>
                <a:r>
                  <a:rPr lang="en-US" sz="2100" dirty="0"/>
                  <a:t> Slope of the line </a:t>
                </a:r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100" dirty="0" smtClean="0"/>
                  <a:t>     </a:t>
                </a:r>
                <a14:m>
                  <m:oMath xmlns:m="http://schemas.openxmlformats.org/officeDocument/2006/math">
                    <m:r>
                      <a:rPr lang="en-US" sz="2100" i="1">
                        <a:latin typeface="Cambria Math"/>
                      </a:rPr>
                      <m:t>(</m:t>
                    </m:r>
                    <m:sSub>
                      <m:sSubPr>
                        <m:ctrlPr>
                          <a:rPr lang="en-US" sz="21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sz="2100" i="1">
                            <a:latin typeface="Cambria Math"/>
                          </a:rPr>
                          <m:t>𝑥</m:t>
                        </m:r>
                      </m:e>
                      <m:sub>
                        <m:r>
                          <a:rPr lang="en-US" sz="2100" i="1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en-US" sz="2100" i="1">
                        <a:latin typeface="Cambria Math"/>
                      </a:rPr>
                      <m:t>,</m:t>
                    </m:r>
                    <m:sSub>
                      <m:sSubPr>
                        <m:ctrlPr>
                          <a:rPr lang="en-US" sz="21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sz="2100" i="1">
                            <a:latin typeface="Cambria Math"/>
                          </a:rPr>
                          <m:t>𝑦</m:t>
                        </m:r>
                      </m:e>
                      <m:sub>
                        <m:r>
                          <a:rPr lang="en-US" sz="2100" i="1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en-US" sz="2100" i="1">
                        <a:latin typeface="Cambria Math"/>
                      </a:rPr>
                      <m:t>)=</m:t>
                    </m:r>
                  </m:oMath>
                </a14:m>
                <a:r>
                  <a:rPr lang="en-US" sz="2100" dirty="0"/>
                  <a:t> point on the line</a:t>
                </a:r>
                <a:endParaRPr lang="en-US" sz="2100" dirty="0"/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100" dirty="0"/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100" dirty="0"/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19743" y="285750"/>
                <a:ext cx="8938519" cy="4714502"/>
              </a:xfrm>
              <a:blipFill rotWithShape="1">
                <a:blip r:embed="rId2"/>
                <a:stretch>
                  <a:fillRect l="-819" t="-77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6" name="Picture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4849996"/>
            <a:ext cx="2537719" cy="300513"/>
          </a:xfrm>
          <a:prstGeom prst="rect">
            <a:avLst/>
          </a:prstGeom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41910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 smtClean="0">
                <a:latin typeface="Cambria" panose="02040503050406030204" pitchFamily="18" charset="0"/>
              </a:rPr>
              <a:t>PARALLEL AND PERPENDICULAR LINES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Rectangle 7"/>
              <p:cNvSpPr/>
              <p:nvPr/>
            </p:nvSpPr>
            <p:spPr>
              <a:xfrm>
                <a:off x="2947914" y="1200150"/>
                <a:ext cx="1591429" cy="400110"/>
              </a:xfrm>
              <a:prstGeom prst="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>
                  <a:spcAft>
                    <a:spcPts val="600"/>
                  </a:spcAft>
                </a:pPr>
                <a14:m>
                  <m:oMath xmlns:m="http://schemas.openxmlformats.org/officeDocument/2006/math">
                    <m:r>
                      <a:rPr lang="en-US" sz="20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𝒚</m:t>
                    </m:r>
                    <m:r>
                      <a:rPr lang="en-US" sz="20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 =</m:t>
                    </m:r>
                    <m:r>
                      <a:rPr lang="en-US" sz="20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𝒎𝒙</m:t>
                    </m:r>
                    <m:r>
                      <a:rPr lang="en-US" sz="20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+</m:t>
                    </m:r>
                    <m:r>
                      <a:rPr lang="en-US" sz="20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𝒃</m:t>
                    </m:r>
                  </m:oMath>
                </a14:m>
                <a:r>
                  <a:rPr lang="en-US" sz="2000" b="1" dirty="0" smtClean="0">
                    <a:solidFill>
                      <a:srgbClr val="0070C0"/>
                    </a:solidFill>
                  </a:rPr>
                  <a:t> </a:t>
                </a:r>
                <a:endParaRPr lang="en-US" sz="2000" b="1" dirty="0">
                  <a:solidFill>
                    <a:srgbClr val="0070C0"/>
                  </a:solidFill>
                </a:endParaRPr>
              </a:p>
            </p:txBody>
          </p:sp>
        </mc:Choice>
        <mc:Fallback>
          <p:sp>
            <p:nvSpPr>
              <p:cNvPr id="8" name="Rectangle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47914" y="1200150"/>
                <a:ext cx="1591429" cy="400110"/>
              </a:xfrm>
              <a:prstGeom prst="rect">
                <a:avLst/>
              </a:prstGeom>
              <a:blipFill rotWithShape="1">
                <a:blip r:embed="rId4"/>
                <a:stretch>
                  <a:fillRect l="-383" b="-757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Rectangle 8"/>
              <p:cNvSpPr/>
              <p:nvPr/>
            </p:nvSpPr>
            <p:spPr>
              <a:xfrm>
                <a:off x="2548432" y="2990730"/>
                <a:ext cx="2458996" cy="400110"/>
              </a:xfrm>
              <a:prstGeom prst="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>
                  <a:spcAft>
                    <a:spcPts val="600"/>
                  </a:spcAft>
                </a:pPr>
                <a14:m>
                  <m:oMath xmlns:m="http://schemas.openxmlformats.org/officeDocument/2006/math">
                    <m:r>
                      <a:rPr lang="en-US" sz="20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𝒚</m:t>
                    </m:r>
                    <m:r>
                      <a:rPr lang="en-US" sz="20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−</m:t>
                    </m:r>
                    <m:sSub>
                      <m:sSubPr>
                        <m:ctrlPr>
                          <a:rPr lang="en-US" sz="2000" b="1" i="1" dirty="0" smtClean="0">
                            <a:solidFill>
                              <a:srgbClr val="0070C0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2000" b="1" i="1" dirty="0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𝒚</m:t>
                        </m:r>
                      </m:e>
                      <m:sub>
                        <m:r>
                          <a:rPr lang="en-US" sz="2000" b="1" i="1" dirty="0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𝟏</m:t>
                        </m:r>
                      </m:sub>
                    </m:sSub>
                    <m:r>
                      <a:rPr lang="en-US" sz="20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=</m:t>
                    </m:r>
                    <m:r>
                      <a:rPr lang="en-US" sz="20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𝒎</m:t>
                    </m:r>
                    <m:r>
                      <a:rPr lang="en-US" sz="20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(</m:t>
                    </m:r>
                    <m:r>
                      <a:rPr lang="en-US" sz="20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𝒙</m:t>
                    </m:r>
                    <m:r>
                      <a:rPr lang="en-US" sz="20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−</m:t>
                    </m:r>
                    <m:sSub>
                      <m:sSubPr>
                        <m:ctrlPr>
                          <a:rPr lang="en-US" sz="2000" b="1" i="1" dirty="0" smtClean="0">
                            <a:solidFill>
                              <a:srgbClr val="0070C0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2000" b="1" i="1" dirty="0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𝒙</m:t>
                        </m:r>
                      </m:e>
                      <m:sub>
                        <m:r>
                          <a:rPr lang="en-US" sz="2000" b="1" i="1" dirty="0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𝟏</m:t>
                        </m:r>
                      </m:sub>
                    </m:sSub>
                    <m:r>
                      <a:rPr lang="en-US" sz="20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)</m:t>
                    </m:r>
                  </m:oMath>
                </a14:m>
                <a:r>
                  <a:rPr lang="en-US" sz="2000" b="1" dirty="0" smtClean="0">
                    <a:solidFill>
                      <a:srgbClr val="0070C0"/>
                    </a:solidFill>
                  </a:rPr>
                  <a:t> </a:t>
                </a:r>
                <a:endParaRPr lang="en-US" sz="2000" b="1" dirty="0">
                  <a:solidFill>
                    <a:srgbClr val="0070C0"/>
                  </a:solidFill>
                </a:endParaRPr>
              </a:p>
            </p:txBody>
          </p:sp>
        </mc:Choice>
        <mc:Fallback>
          <p:sp>
            <p:nvSpPr>
              <p:cNvPr id="9" name="Rectangle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48432" y="2990730"/>
                <a:ext cx="2458996" cy="400110"/>
              </a:xfrm>
              <a:prstGeom prst="rect">
                <a:avLst/>
              </a:prstGeom>
              <a:blipFill rotWithShape="1">
                <a:blip r:embed="rId5"/>
                <a:stretch>
                  <a:fillRect b="-1538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1414334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1771" y="346710"/>
                <a:ext cx="9122229" cy="4653542"/>
              </a:xfrm>
            </p:spPr>
            <p:txBody>
              <a:bodyPr>
                <a:noAutofit/>
              </a:bodyPr>
              <a:lstStyle/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100" b="1" u="sng" dirty="0" smtClean="0">
                    <a:solidFill>
                      <a:srgbClr val="0070C0"/>
                    </a:solidFill>
                  </a:rPr>
                  <a:t>Parallel Lines</a:t>
                </a:r>
                <a:endParaRPr lang="en-US" sz="2100" b="1" u="sng" dirty="0">
                  <a:solidFill>
                    <a:srgbClr val="0070C0"/>
                  </a:solidFill>
                </a:endParaRPr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100" dirty="0" smtClean="0"/>
                  <a:t>Two lines are parallel if they never intersect each other. Mathematically, </a:t>
                </a:r>
                <a:r>
                  <a:rPr lang="en-US" sz="2100" dirty="0" smtClean="0"/>
                  <a:t>two lines with slopes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100" b="1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en-US" sz="2100" b="1" i="1" smtClean="0">
                            <a:latin typeface="Cambria Math"/>
                          </a:rPr>
                          <m:t>𝒎</m:t>
                        </m:r>
                      </m:e>
                      <m:sub>
                        <m:r>
                          <a:rPr lang="en-US" sz="2100" b="1" i="1" smtClean="0">
                            <a:latin typeface="Cambria Math"/>
                          </a:rPr>
                          <m:t>𝟏</m:t>
                        </m:r>
                      </m:sub>
                    </m:sSub>
                  </m:oMath>
                </a14:m>
                <a:r>
                  <a:rPr lang="en-US" sz="2100" dirty="0" smtClean="0"/>
                  <a:t> and</a:t>
                </a:r>
                <a:r>
                  <a:rPr lang="en-US" sz="2100" b="1" dirty="0" smtClean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100" b="1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en-US" sz="2100" b="1" i="1" smtClean="0">
                            <a:latin typeface="Cambria Math"/>
                          </a:rPr>
                          <m:t>𝒎</m:t>
                        </m:r>
                      </m:e>
                      <m:sub>
                        <m:r>
                          <a:rPr lang="en-US" sz="2100" b="1" i="1" smtClean="0">
                            <a:latin typeface="Cambria Math"/>
                          </a:rPr>
                          <m:t>𝟐</m:t>
                        </m:r>
                      </m:sub>
                    </m:sSub>
                  </m:oMath>
                </a14:m>
                <a:r>
                  <a:rPr lang="en-US" sz="2100" dirty="0" smtClean="0"/>
                  <a:t> are parallel if:</a:t>
                </a:r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100" dirty="0" smtClean="0"/>
                  <a:t/>
                </a:r>
                <a:br>
                  <a:rPr lang="en-US" sz="2100" dirty="0" smtClean="0"/>
                </a:br>
                <a:r>
                  <a:rPr lang="en-US" sz="2100" dirty="0" smtClean="0"/>
                  <a:t/>
                </a:r>
                <a:br>
                  <a:rPr lang="en-US" sz="2100" dirty="0" smtClean="0"/>
                </a:br>
                <a:endParaRPr lang="en-US" sz="2100" dirty="0"/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100" dirty="0" smtClean="0"/>
                  <a:t>To write the equation of a line parallel to a given</a:t>
                </a:r>
                <a:br>
                  <a:rPr lang="en-US" sz="2100" dirty="0" smtClean="0"/>
                </a:br>
                <a:r>
                  <a:rPr lang="en-US" sz="2100" dirty="0" smtClean="0"/>
                  <a:t>line and passing through a point:</a:t>
                </a:r>
              </a:p>
              <a:p>
                <a:pPr>
                  <a:spcAft>
                    <a:spcPts val="600"/>
                  </a:spcAft>
                </a:pPr>
                <a:r>
                  <a:rPr lang="en-US" sz="2100" dirty="0" smtClean="0"/>
                  <a:t>Find the slope of the parallel line (two lines will </a:t>
                </a:r>
                <a:br>
                  <a:rPr lang="en-US" sz="2100" dirty="0" smtClean="0"/>
                </a:br>
                <a:r>
                  <a:rPr lang="en-US" sz="2100" dirty="0" smtClean="0"/>
                  <a:t>have</a:t>
                </a:r>
                <a:r>
                  <a:rPr lang="en-US" sz="2100" dirty="0"/>
                  <a:t> </a:t>
                </a:r>
                <a:r>
                  <a:rPr lang="en-US" sz="2100" dirty="0" smtClean="0"/>
                  <a:t>same slopes).</a:t>
                </a:r>
              </a:p>
              <a:p>
                <a:pPr>
                  <a:spcAft>
                    <a:spcPts val="600"/>
                  </a:spcAft>
                </a:pPr>
                <a:r>
                  <a:rPr lang="en-US" sz="2100" dirty="0" smtClean="0"/>
                  <a:t>Write the equation using the slope and the point.</a:t>
                </a:r>
                <a:r>
                  <a:rPr lang="en-US" sz="2100" dirty="0"/>
                  <a:t/>
                </a:r>
                <a:br>
                  <a:rPr lang="en-US" sz="2100" dirty="0"/>
                </a:br>
                <a:endParaRPr lang="en-US" sz="2100" b="1" dirty="0" smtClean="0"/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1771" y="346710"/>
                <a:ext cx="9122229" cy="4653542"/>
              </a:xfrm>
              <a:blipFill rotWithShape="1">
                <a:blip r:embed="rId2"/>
                <a:stretch>
                  <a:fillRect l="-802" t="-786" r="-13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6" name="Picture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4849996"/>
            <a:ext cx="2537719" cy="300513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Rectangle 1"/>
              <p:cNvSpPr/>
              <p:nvPr/>
            </p:nvSpPr>
            <p:spPr>
              <a:xfrm>
                <a:off x="3126225" y="1831520"/>
                <a:ext cx="1511087" cy="461665"/>
              </a:xfrm>
              <a:prstGeom prst="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>
                  <a:spcAft>
                    <a:spcPts val="600"/>
                  </a:spcAft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2400" b="1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2400" b="1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𝒎</m:t>
                        </m:r>
                      </m:e>
                      <m:sub>
                        <m:r>
                          <a:rPr lang="en-US" sz="2400" b="1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𝟏</m:t>
                        </m:r>
                      </m:sub>
                    </m:sSub>
                    <m:r>
                      <a:rPr lang="en-US" sz="2400" b="1" i="1" smtClean="0">
                        <a:solidFill>
                          <a:srgbClr val="0070C0"/>
                        </a:solidFill>
                        <a:latin typeface="Cambria Math"/>
                      </a:rPr>
                      <m:t>=</m:t>
                    </m:r>
                    <m:sSub>
                      <m:sSubPr>
                        <m:ctrlPr>
                          <a:rPr lang="en-US" sz="2400" b="1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2400" b="1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𝒎</m:t>
                        </m:r>
                      </m:e>
                      <m:sub>
                        <m:r>
                          <a:rPr lang="en-US" sz="2400" b="1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𝟐</m:t>
                        </m:r>
                      </m:sub>
                    </m:sSub>
                  </m:oMath>
                </a14:m>
                <a:r>
                  <a:rPr lang="en-US" sz="2400" b="1" dirty="0" smtClean="0">
                    <a:solidFill>
                      <a:srgbClr val="0070C0"/>
                    </a:solidFill>
                  </a:rPr>
                  <a:t> </a:t>
                </a:r>
                <a:endParaRPr lang="en-US" sz="2400" b="1" dirty="0">
                  <a:solidFill>
                    <a:srgbClr val="0070C0"/>
                  </a:solidFill>
                </a:endParaRPr>
              </a:p>
            </p:txBody>
          </p:sp>
        </mc:Choice>
        <mc:Fallback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26225" y="1831520"/>
                <a:ext cx="1511087" cy="461665"/>
              </a:xfrm>
              <a:prstGeom prst="rect">
                <a:avLst/>
              </a:prstGeom>
              <a:blipFill rotWithShape="1">
                <a:blip r:embed="rId4"/>
                <a:stretch>
                  <a:fillRect b="-131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41910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 smtClean="0">
                <a:latin typeface="Cambria" panose="02040503050406030204" pitchFamily="18" charset="0"/>
              </a:rPr>
              <a:t>PARALLEL AND PERPENDICULAR LINES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p:cxnSp>
        <p:nvCxnSpPr>
          <p:cNvPr id="13" name="Straight Arrow Connector 12"/>
          <p:cNvCxnSpPr/>
          <p:nvPr/>
        </p:nvCxnSpPr>
        <p:spPr>
          <a:xfrm>
            <a:off x="7162800" y="1885950"/>
            <a:ext cx="0" cy="1828800"/>
          </a:xfrm>
          <a:prstGeom prst="straightConnector1">
            <a:avLst/>
          </a:prstGeom>
          <a:ln w="28575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>
            <a:off x="8001000" y="1885950"/>
            <a:ext cx="0" cy="1828800"/>
          </a:xfrm>
          <a:prstGeom prst="straightConnector1">
            <a:avLst/>
          </a:prstGeom>
          <a:ln w="28575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14" name="TextBox 13"/>
              <p:cNvSpPr txBox="1"/>
              <p:nvPr/>
            </p:nvSpPr>
            <p:spPr>
              <a:xfrm>
                <a:off x="6672942" y="2523545"/>
                <a:ext cx="4572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1" i="1" dirty="0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b="1" i="1" dirty="0" smtClean="0">
                              <a:latin typeface="Cambria Math"/>
                            </a:rPr>
                            <m:t>𝒎</m:t>
                          </m:r>
                        </m:e>
                        <m:sub>
                          <m:r>
                            <a:rPr lang="en-US" b="1" i="1" dirty="0" smtClean="0">
                              <a:latin typeface="Cambria Math"/>
                            </a:rPr>
                            <m:t>𝟏</m:t>
                          </m:r>
                        </m:sub>
                      </m:sSub>
                    </m:oMath>
                  </m:oMathPara>
                </a14:m>
                <a:endParaRPr lang="en-US" b="1" dirty="0"/>
              </a:p>
            </p:txBody>
          </p:sp>
        </mc:Choice>
        <mc:Fallback>
          <p:sp>
            <p:nvSpPr>
              <p:cNvPr id="14" name="Text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72942" y="2523545"/>
                <a:ext cx="457200" cy="369332"/>
              </a:xfrm>
              <a:prstGeom prst="rect">
                <a:avLst/>
              </a:prstGeom>
              <a:blipFill rotWithShape="1">
                <a:blip r:embed="rId5"/>
                <a:stretch>
                  <a:fillRect r="-2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7" name="TextBox 16"/>
              <p:cNvSpPr txBox="1"/>
              <p:nvPr/>
            </p:nvSpPr>
            <p:spPr>
              <a:xfrm>
                <a:off x="8077200" y="2520825"/>
                <a:ext cx="4572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1" i="1" dirty="0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b="1" i="1" dirty="0" smtClean="0">
                              <a:latin typeface="Cambria Math"/>
                            </a:rPr>
                            <m:t>𝒎</m:t>
                          </m:r>
                        </m:e>
                        <m:sub>
                          <m:r>
                            <a:rPr lang="en-US" b="1" i="1" dirty="0" smtClean="0">
                              <a:latin typeface="Cambria Math"/>
                            </a:rPr>
                            <m:t>𝟐</m:t>
                          </m:r>
                        </m:sub>
                      </m:sSub>
                    </m:oMath>
                  </m:oMathPara>
                </a14:m>
                <a:endParaRPr lang="en-US" b="1" dirty="0"/>
              </a:p>
            </p:txBody>
          </p:sp>
        </mc:Choice>
        <mc:Fallback>
          <p:sp>
            <p:nvSpPr>
              <p:cNvPr id="17" name="TextBox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77200" y="2520825"/>
                <a:ext cx="457200" cy="369332"/>
              </a:xfrm>
              <a:prstGeom prst="rect">
                <a:avLst/>
              </a:prstGeom>
              <a:blipFill rotWithShape="1">
                <a:blip r:embed="rId6"/>
                <a:stretch>
                  <a:fillRect r="-2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8" name="Rectangle 17"/>
              <p:cNvSpPr/>
              <p:nvPr/>
            </p:nvSpPr>
            <p:spPr>
              <a:xfrm>
                <a:off x="6868884" y="3845378"/>
                <a:ext cx="1511087" cy="461665"/>
              </a:xfrm>
              <a:prstGeom prst="rect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</p:spPr>
            <p:txBody>
              <a:bodyPr wrap="square">
                <a:spAutoFit/>
              </a:bodyPr>
              <a:lstStyle/>
              <a:p>
                <a:pPr>
                  <a:spcAft>
                    <a:spcPts val="600"/>
                  </a:spcAft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2400" b="1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2400" b="1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𝒎</m:t>
                        </m:r>
                      </m:e>
                      <m:sub>
                        <m:r>
                          <a:rPr lang="en-US" sz="2400" b="1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𝟏</m:t>
                        </m:r>
                      </m:sub>
                    </m:sSub>
                    <m:r>
                      <a:rPr lang="en-US" sz="2400" b="1" i="1" smtClean="0">
                        <a:solidFill>
                          <a:srgbClr val="0070C0"/>
                        </a:solidFill>
                        <a:latin typeface="Cambria Math"/>
                      </a:rPr>
                      <m:t>=</m:t>
                    </m:r>
                    <m:sSub>
                      <m:sSubPr>
                        <m:ctrlPr>
                          <a:rPr lang="en-US" sz="2400" b="1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2400" b="1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𝒎</m:t>
                        </m:r>
                      </m:e>
                      <m:sub>
                        <m:r>
                          <a:rPr lang="en-US" sz="2400" b="1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𝟐</m:t>
                        </m:r>
                      </m:sub>
                    </m:sSub>
                  </m:oMath>
                </a14:m>
                <a:r>
                  <a:rPr lang="en-US" sz="2400" b="1" dirty="0" smtClean="0">
                    <a:solidFill>
                      <a:srgbClr val="0070C0"/>
                    </a:solidFill>
                  </a:rPr>
                  <a:t> </a:t>
                </a:r>
                <a:endParaRPr lang="en-US" sz="2400" b="1" dirty="0">
                  <a:solidFill>
                    <a:srgbClr val="0070C0"/>
                  </a:solidFill>
                </a:endParaRPr>
              </a:p>
            </p:txBody>
          </p:sp>
        </mc:Choice>
        <mc:Fallback>
          <p:sp>
            <p:nvSpPr>
              <p:cNvPr id="18" name="Rectangle 1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68884" y="3845378"/>
                <a:ext cx="1511087" cy="461665"/>
              </a:xfrm>
              <a:prstGeom prst="rect">
                <a:avLst/>
              </a:prstGeom>
              <a:blipFill rotWithShape="1">
                <a:blip r:embed="rId7"/>
                <a:stretch>
                  <a:fillRect b="-131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8115066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76200" y="328899"/>
                <a:ext cx="8846128" cy="4724400"/>
              </a:xfrm>
            </p:spPr>
            <p:txBody>
              <a:bodyPr>
                <a:noAutofit/>
              </a:bodyPr>
              <a:lstStyle/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000" b="1" dirty="0" smtClean="0">
                    <a:solidFill>
                      <a:srgbClr val="0070C0"/>
                    </a:solidFill>
                  </a:rPr>
                  <a:t>Problem 1: Write an equation in slope-intercep</a:t>
                </a:r>
                <a:r>
                  <a:rPr lang="en-US" sz="2000" b="1" dirty="0" smtClean="0">
                    <a:solidFill>
                      <a:srgbClr val="0070C0"/>
                    </a:solidFill>
                  </a:rPr>
                  <a:t>t form of the line passing through the point (4,3) and parallel to the graph of </a:t>
                </a:r>
                <a14:m>
                  <m:oMath xmlns:m="http://schemas.openxmlformats.org/officeDocument/2006/math"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𝒚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=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𝟐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𝒙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+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𝟒</m:t>
                    </m:r>
                    <m:r>
                      <a:rPr lang="en-US" sz="2000" b="0" i="0" smtClean="0">
                        <a:solidFill>
                          <a:srgbClr val="0070C0"/>
                        </a:solidFill>
                        <a:latin typeface="Cambria Math"/>
                      </a:rPr>
                      <m:t>.</m:t>
                    </m:r>
                  </m:oMath>
                </a14:m>
                <a:endParaRPr lang="en-US" sz="2000" dirty="0" smtClean="0"/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000" dirty="0" smtClean="0"/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000" dirty="0" smtClean="0"/>
                  <a:t/>
                </a:r>
                <a:br>
                  <a:rPr lang="en-US" sz="2000" dirty="0" smtClean="0"/>
                </a:br>
                <a:r>
                  <a:rPr lang="en-US" sz="2000" dirty="0" smtClean="0"/>
                  <a:t/>
                </a:r>
                <a:br>
                  <a:rPr lang="en-US" sz="2000" dirty="0" smtClean="0"/>
                </a:br>
                <a:endParaRPr lang="en-US" sz="2000" dirty="0" smtClean="0"/>
              </a:p>
              <a:p>
                <a:pPr marL="0" indent="0" algn="just">
                  <a:spcAft>
                    <a:spcPts val="600"/>
                  </a:spcAft>
                  <a:buNone/>
                </a:pPr>
                <a:endParaRPr lang="en-US" sz="2000" b="1" dirty="0"/>
              </a:p>
              <a:p>
                <a:pPr marL="0" indent="0" algn="just">
                  <a:spcAft>
                    <a:spcPts val="600"/>
                  </a:spcAft>
                  <a:buNone/>
                </a:pPr>
                <a:endParaRPr lang="en-US" sz="2000" b="1" dirty="0" smtClean="0"/>
              </a:p>
              <a:p>
                <a:pPr marL="0" indent="0" algn="just">
                  <a:spcAft>
                    <a:spcPts val="600"/>
                  </a:spcAft>
                  <a:buNone/>
                </a:pPr>
                <a:r>
                  <a:rPr lang="en-US" sz="2000" dirty="0"/>
                  <a:t/>
                </a:r>
                <a:br>
                  <a:rPr lang="en-US" sz="2000" dirty="0"/>
                </a:br>
                <a:endParaRPr lang="en-US" sz="2000" dirty="0" smtClean="0"/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76200" y="328899"/>
                <a:ext cx="8846128" cy="4724400"/>
              </a:xfrm>
              <a:blipFill rotWithShape="1">
                <a:blip r:embed="rId2"/>
                <a:stretch>
                  <a:fillRect l="-758" t="-64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9" name="Picture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4849996"/>
            <a:ext cx="2537719" cy="300513"/>
          </a:xfrm>
          <a:prstGeom prst="rect">
            <a:avLst/>
          </a:prstGeom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41910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 smtClean="0">
                <a:latin typeface="Cambria" panose="02040503050406030204" pitchFamily="18" charset="0"/>
              </a:rPr>
              <a:t>PARALLEL AND PERPENDICULAR LINES</a:t>
            </a:r>
            <a:endParaRPr lang="en-US" sz="1700" b="1" dirty="0"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39195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76200" y="328899"/>
                <a:ext cx="8846128" cy="4724400"/>
              </a:xfrm>
            </p:spPr>
            <p:txBody>
              <a:bodyPr>
                <a:noAutofit/>
              </a:bodyPr>
              <a:lstStyle/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000" b="1" dirty="0" smtClean="0">
                    <a:solidFill>
                      <a:srgbClr val="0070C0"/>
                    </a:solidFill>
                  </a:rPr>
                  <a:t>Problem 1: Write an equation in slope-intercept form of the line passing through the point (4,3) and parallel to the graph of </a:t>
                </a:r>
                <a14:m>
                  <m:oMath xmlns:m="http://schemas.openxmlformats.org/officeDocument/2006/math">
                    <m:r>
                      <a:rPr lang="en-US" sz="2000" b="1" i="1">
                        <a:solidFill>
                          <a:srgbClr val="0070C0"/>
                        </a:solidFill>
                        <a:latin typeface="Cambria Math"/>
                      </a:rPr>
                      <m:t>𝒚</m:t>
                    </m:r>
                    <m:r>
                      <a:rPr lang="en-US" sz="2000" b="1" i="1">
                        <a:solidFill>
                          <a:srgbClr val="0070C0"/>
                        </a:solidFill>
                        <a:latin typeface="Cambria Math"/>
                      </a:rPr>
                      <m:t>=</m:t>
                    </m:r>
                    <m:r>
                      <a:rPr lang="en-US" sz="2000" b="1" i="1">
                        <a:solidFill>
                          <a:srgbClr val="0070C0"/>
                        </a:solidFill>
                        <a:latin typeface="Cambria Math"/>
                      </a:rPr>
                      <m:t>𝟐</m:t>
                    </m:r>
                    <m:r>
                      <a:rPr lang="en-US" sz="2000" b="1" i="1">
                        <a:solidFill>
                          <a:srgbClr val="0070C0"/>
                        </a:solidFill>
                        <a:latin typeface="Cambria Math"/>
                      </a:rPr>
                      <m:t>𝒙</m:t>
                    </m:r>
                    <m:r>
                      <a:rPr lang="en-US" sz="2000" b="1" i="1">
                        <a:solidFill>
                          <a:srgbClr val="0070C0"/>
                        </a:solidFill>
                        <a:latin typeface="Cambria Math"/>
                      </a:rPr>
                      <m:t>+</m:t>
                    </m:r>
                    <m:r>
                      <a:rPr lang="en-US" sz="2000" b="1" i="1">
                        <a:solidFill>
                          <a:srgbClr val="0070C0"/>
                        </a:solidFill>
                        <a:latin typeface="Cambria Math"/>
                      </a:rPr>
                      <m:t>𝟒</m:t>
                    </m:r>
                    <m:r>
                      <a:rPr lang="en-US" sz="2000" b="0" i="0" smtClean="0">
                        <a:solidFill>
                          <a:srgbClr val="0070C0"/>
                        </a:solidFill>
                        <a:latin typeface="Cambria Math"/>
                      </a:rPr>
                      <m:t>.</m:t>
                    </m:r>
                  </m:oMath>
                </a14:m>
                <a:endParaRPr lang="en-US" sz="2000" dirty="0" smtClean="0"/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000" dirty="0" smtClean="0"/>
                  <a:t>The slope of the line parallel to </a:t>
                </a:r>
                <a14:m>
                  <m:oMath xmlns:m="http://schemas.openxmlformats.org/officeDocument/2006/math">
                    <m:r>
                      <a:rPr lang="en-US" sz="2000" b="1" i="1">
                        <a:solidFill>
                          <a:srgbClr val="0070C0"/>
                        </a:solidFill>
                        <a:latin typeface="Cambria Math"/>
                      </a:rPr>
                      <m:t>𝒚</m:t>
                    </m:r>
                    <m:r>
                      <a:rPr lang="en-US" sz="2000" b="1" i="1">
                        <a:solidFill>
                          <a:srgbClr val="0070C0"/>
                        </a:solidFill>
                        <a:latin typeface="Cambria Math"/>
                      </a:rPr>
                      <m:t>=</m:t>
                    </m:r>
                    <m:r>
                      <a:rPr lang="en-US" sz="2000" b="1" i="1">
                        <a:solidFill>
                          <a:srgbClr val="0070C0"/>
                        </a:solidFill>
                        <a:latin typeface="Cambria Math"/>
                      </a:rPr>
                      <m:t>𝟐</m:t>
                    </m:r>
                    <m:r>
                      <a:rPr lang="en-US" sz="2000" b="1" i="1">
                        <a:solidFill>
                          <a:srgbClr val="0070C0"/>
                        </a:solidFill>
                        <a:latin typeface="Cambria Math"/>
                      </a:rPr>
                      <m:t>𝒙</m:t>
                    </m:r>
                    <m:r>
                      <a:rPr lang="en-US" sz="2000" b="1" i="1">
                        <a:solidFill>
                          <a:srgbClr val="0070C0"/>
                        </a:solidFill>
                        <a:latin typeface="Cambria Math"/>
                      </a:rPr>
                      <m:t>+</m:t>
                    </m:r>
                    <m:r>
                      <a:rPr lang="en-US" sz="2000" b="1" i="1">
                        <a:solidFill>
                          <a:srgbClr val="0070C0"/>
                        </a:solidFill>
                        <a:latin typeface="Cambria Math"/>
                      </a:rPr>
                      <m:t>𝟒</m:t>
                    </m:r>
                  </m:oMath>
                </a14:m>
                <a:r>
                  <a:rPr lang="en-US" sz="2000" dirty="0" smtClean="0"/>
                  <a:t> is the slope of this line.</a:t>
                </a:r>
                <a:r>
                  <a:rPr lang="en-US" sz="2000" dirty="0" smtClean="0"/>
                  <a:t/>
                </a:r>
                <a:br>
                  <a:rPr lang="en-US" sz="2000" dirty="0" smtClean="0"/>
                </a:br>
                <a:endParaRPr lang="en-US" sz="2000" dirty="0" smtClean="0"/>
              </a:p>
              <a:p>
                <a:pPr marL="0" indent="0" algn="just">
                  <a:spcAft>
                    <a:spcPts val="600"/>
                  </a:spcAft>
                  <a:buNone/>
                </a:pPr>
                <a:r>
                  <a:rPr lang="en-US" sz="2000" b="1" dirty="0"/>
                  <a:t/>
                </a:r>
                <a:br>
                  <a:rPr lang="en-US" sz="2000" b="1" dirty="0"/>
                </a:br>
                <a:r>
                  <a:rPr lang="en-US" sz="2000" dirty="0" smtClean="0"/>
                  <a:t>Now use the point-slope form to write its equation:</a:t>
                </a:r>
              </a:p>
              <a:p>
                <a:pPr marL="0" indent="0" algn="just">
                  <a:spcAft>
                    <a:spcPts val="600"/>
                  </a:spcAft>
                  <a:buNone/>
                </a:pPr>
                <a:r>
                  <a:rPr lang="en-US" sz="2000" b="1" dirty="0" smtClean="0"/>
                  <a:t/>
                </a:r>
                <a:br>
                  <a:rPr lang="en-US" sz="2000" b="1" dirty="0" smtClean="0"/>
                </a:br>
                <a:r>
                  <a:rPr lang="en-US" sz="2000" b="1" dirty="0" smtClean="0"/>
                  <a:t/>
                </a:r>
                <a:br>
                  <a:rPr lang="en-US" sz="2000" b="1" dirty="0" smtClean="0"/>
                </a:br>
                <a:r>
                  <a:rPr lang="en-US" sz="2000" dirty="0"/>
                  <a:t>Here </a:t>
                </a:r>
                <a14:m>
                  <m:oMath xmlns:m="http://schemas.openxmlformats.org/officeDocument/2006/math">
                    <m:r>
                      <a:rPr lang="en-US" sz="2000" b="1" i="1">
                        <a:latin typeface="Cambria Math"/>
                      </a:rPr>
                      <m:t>𝒎</m:t>
                    </m:r>
                    <m:r>
                      <a:rPr lang="en-US" sz="2000" b="1" i="1">
                        <a:latin typeface="Cambria Math"/>
                      </a:rPr>
                      <m:t>=</m:t>
                    </m:r>
                    <m:r>
                      <a:rPr lang="en-US" sz="2000" b="1" i="1" smtClean="0">
                        <a:latin typeface="Cambria Math"/>
                      </a:rPr>
                      <m:t>𝟐</m:t>
                    </m:r>
                  </m:oMath>
                </a14:m>
                <a:r>
                  <a:rPr lang="en-US" sz="2000" dirty="0"/>
                  <a:t> and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2000" b="1" i="1">
                            <a:latin typeface="Cambria Math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2000" b="1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sz="2000" b="1" i="1">
                                <a:latin typeface="Cambria Math"/>
                              </a:rPr>
                              <m:t>𝒙</m:t>
                            </m:r>
                          </m:e>
                          <m:sub>
                            <m:r>
                              <a:rPr lang="en-US" sz="2000" b="1" i="1">
                                <a:latin typeface="Cambria Math"/>
                              </a:rPr>
                              <m:t>𝟏</m:t>
                            </m:r>
                          </m:sub>
                        </m:sSub>
                        <m:r>
                          <a:rPr lang="en-US" sz="2000" b="1" i="1">
                            <a:latin typeface="Cambria Math"/>
                          </a:rPr>
                          <m:t>,</m:t>
                        </m:r>
                        <m:sSub>
                          <m:sSubPr>
                            <m:ctrlPr>
                              <a:rPr lang="en-US" sz="2000" b="1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sz="2000" b="1" i="1">
                                <a:latin typeface="Cambria Math"/>
                              </a:rPr>
                              <m:t>𝒚</m:t>
                            </m:r>
                          </m:e>
                          <m:sub>
                            <m:r>
                              <a:rPr lang="en-US" sz="2000" b="1" i="1">
                                <a:latin typeface="Cambria Math"/>
                              </a:rPr>
                              <m:t>𝟏</m:t>
                            </m:r>
                          </m:sub>
                        </m:sSub>
                      </m:e>
                    </m:d>
                    <m:r>
                      <a:rPr lang="en-US" sz="2000" b="1" i="1">
                        <a:latin typeface="Cambria Math"/>
                      </a:rPr>
                      <m:t>=(</m:t>
                    </m:r>
                    <m:r>
                      <a:rPr lang="en-US" sz="2000" b="1" i="1" smtClean="0">
                        <a:latin typeface="Cambria Math"/>
                      </a:rPr>
                      <m:t>𝟒</m:t>
                    </m:r>
                    <m:r>
                      <a:rPr lang="en-US" sz="2000" b="1" i="1">
                        <a:latin typeface="Cambria Math"/>
                      </a:rPr>
                      <m:t>,</m:t>
                    </m:r>
                    <m:r>
                      <a:rPr lang="en-US" sz="2000" b="1" i="1" smtClean="0">
                        <a:latin typeface="Cambria Math"/>
                      </a:rPr>
                      <m:t>𝟑</m:t>
                    </m:r>
                    <m:r>
                      <a:rPr lang="en-US" sz="2000" b="1" i="1">
                        <a:latin typeface="Cambria Math"/>
                      </a:rPr>
                      <m:t>)</m:t>
                    </m:r>
                  </m:oMath>
                </a14:m>
                <a:endParaRPr lang="en-US" sz="2000" b="1" dirty="0" smtClean="0"/>
              </a:p>
              <a:p>
                <a:pPr marL="0" indent="0" algn="just">
                  <a:spcAft>
                    <a:spcPts val="600"/>
                  </a:spcAft>
                  <a:buNone/>
                </a:pPr>
                <a:r>
                  <a:rPr lang="en-US" sz="2000" dirty="0"/>
                  <a:t/>
                </a:r>
                <a:br>
                  <a:rPr lang="en-US" sz="2000" dirty="0"/>
                </a:br>
                <a:endParaRPr lang="en-US" sz="2000" dirty="0" smtClean="0"/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76200" y="328899"/>
                <a:ext cx="8846128" cy="4724400"/>
              </a:xfrm>
              <a:blipFill rotWithShape="1">
                <a:blip r:embed="rId2"/>
                <a:stretch>
                  <a:fillRect l="-758" t="-64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9" name="Picture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4849996"/>
            <a:ext cx="2537719" cy="300513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8" name="Rectangle 7"/>
              <p:cNvSpPr/>
              <p:nvPr/>
            </p:nvSpPr>
            <p:spPr>
              <a:xfrm>
                <a:off x="3453739" y="1602922"/>
                <a:ext cx="1118262" cy="461665"/>
              </a:xfrm>
              <a:prstGeom prst="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>
                <a:noFill/>
              </a:ln>
            </p:spPr>
            <p:txBody>
              <a:bodyPr wrap="square">
                <a:spAutoFit/>
              </a:bodyPr>
              <a:lstStyle/>
              <a:p>
                <a:pPr>
                  <a:spcAft>
                    <a:spcPts val="600"/>
                  </a:spcAft>
                </a:pPr>
                <a14:m>
                  <m:oMath xmlns:m="http://schemas.openxmlformats.org/officeDocument/2006/math">
                    <m:r>
                      <a:rPr lang="en-US" sz="24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𝒎</m:t>
                    </m:r>
                    <m:r>
                      <a:rPr lang="en-US" sz="24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=</m:t>
                    </m:r>
                    <m:r>
                      <a:rPr lang="en-US" sz="24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𝟐</m:t>
                    </m:r>
                  </m:oMath>
                </a14:m>
                <a:r>
                  <a:rPr lang="en-US" sz="2400" b="1" dirty="0" smtClean="0">
                    <a:solidFill>
                      <a:srgbClr val="0070C0"/>
                    </a:solidFill>
                  </a:rPr>
                  <a:t> </a:t>
                </a:r>
                <a:endParaRPr lang="en-US" sz="2400" b="1" dirty="0">
                  <a:solidFill>
                    <a:srgbClr val="0070C0"/>
                  </a:solidFill>
                </a:endParaRPr>
              </a:p>
            </p:txBody>
          </p:sp>
        </mc:Choice>
        <mc:Fallback>
          <p:sp>
            <p:nvSpPr>
              <p:cNvPr id="8" name="Rectangle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53739" y="1602922"/>
                <a:ext cx="1118262" cy="461665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41910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 smtClean="0">
                <a:latin typeface="Cambria" panose="02040503050406030204" pitchFamily="18" charset="0"/>
              </a:rPr>
              <a:t>PARALLEL AND PERPENDICULAR LINES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7" name="Rectangle 16"/>
              <p:cNvSpPr/>
              <p:nvPr/>
            </p:nvSpPr>
            <p:spPr>
              <a:xfrm>
                <a:off x="2743201" y="2537615"/>
                <a:ext cx="2899699" cy="461665"/>
              </a:xfrm>
              <a:prstGeom prst="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>
                  <a:spcAft>
                    <a:spcPts val="600"/>
                  </a:spcAft>
                </a:pPr>
                <a14:m>
                  <m:oMath xmlns:m="http://schemas.openxmlformats.org/officeDocument/2006/math">
                    <m:r>
                      <a:rPr lang="en-US" sz="24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𝒚</m:t>
                    </m:r>
                    <m:r>
                      <a:rPr lang="en-US" sz="24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−</m:t>
                    </m:r>
                    <m:sSub>
                      <m:sSubPr>
                        <m:ctrlPr>
                          <a:rPr lang="en-US" sz="2400" b="1" i="1" dirty="0" smtClean="0">
                            <a:solidFill>
                              <a:srgbClr val="0070C0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2400" b="1" i="1" dirty="0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𝒚</m:t>
                        </m:r>
                      </m:e>
                      <m:sub>
                        <m:r>
                          <a:rPr lang="en-US" sz="2400" b="1" i="1" dirty="0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𝟏</m:t>
                        </m:r>
                      </m:sub>
                    </m:sSub>
                    <m:r>
                      <a:rPr lang="en-US" sz="24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=</m:t>
                    </m:r>
                    <m:r>
                      <a:rPr lang="en-US" sz="24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𝒎</m:t>
                    </m:r>
                    <m:r>
                      <a:rPr lang="en-US" sz="24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(</m:t>
                    </m:r>
                    <m:r>
                      <a:rPr lang="en-US" sz="24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𝒙</m:t>
                    </m:r>
                    <m:r>
                      <a:rPr lang="en-US" sz="24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−</m:t>
                    </m:r>
                    <m:sSub>
                      <m:sSubPr>
                        <m:ctrlPr>
                          <a:rPr lang="en-US" sz="2400" b="1" i="1" dirty="0" smtClean="0">
                            <a:solidFill>
                              <a:srgbClr val="0070C0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2400" b="1" i="1" dirty="0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𝒙</m:t>
                        </m:r>
                      </m:e>
                      <m:sub>
                        <m:r>
                          <a:rPr lang="en-US" sz="2400" b="1" i="1" dirty="0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𝟏</m:t>
                        </m:r>
                      </m:sub>
                    </m:sSub>
                    <m:r>
                      <a:rPr lang="en-US" sz="24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)</m:t>
                    </m:r>
                  </m:oMath>
                </a14:m>
                <a:r>
                  <a:rPr lang="en-US" sz="2400" b="1" dirty="0" smtClean="0">
                    <a:solidFill>
                      <a:srgbClr val="0070C0"/>
                    </a:solidFill>
                  </a:rPr>
                  <a:t> </a:t>
                </a:r>
                <a:endParaRPr lang="en-US" sz="2400" b="1" dirty="0">
                  <a:solidFill>
                    <a:srgbClr val="0070C0"/>
                  </a:solidFill>
                </a:endParaRPr>
              </a:p>
            </p:txBody>
          </p:sp>
        </mc:Choice>
        <mc:Fallback>
          <p:sp>
            <p:nvSpPr>
              <p:cNvPr id="17" name="Rectangle 1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43201" y="2537615"/>
                <a:ext cx="2899699" cy="461665"/>
              </a:xfrm>
              <a:prstGeom prst="rect">
                <a:avLst/>
              </a:prstGeom>
              <a:blipFill rotWithShape="1">
                <a:blip r:embed="rId5"/>
                <a:stretch>
                  <a:fillRect l="-630" b="-1710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8" name="Rectangle 17"/>
              <p:cNvSpPr/>
              <p:nvPr/>
            </p:nvSpPr>
            <p:spPr>
              <a:xfrm>
                <a:off x="1022877" y="3634085"/>
                <a:ext cx="2754847" cy="461665"/>
              </a:xfrm>
              <a:prstGeom prst="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>
                  <a:spcAft>
                    <a:spcPts val="600"/>
                  </a:spcAft>
                </a:pPr>
                <a14:m>
                  <m:oMath xmlns:m="http://schemas.openxmlformats.org/officeDocument/2006/math">
                    <m:r>
                      <a:rPr lang="en-US" sz="24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𝒚</m:t>
                    </m:r>
                    <m:r>
                      <a:rPr lang="en-US" sz="24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−(</m:t>
                    </m:r>
                    <m:r>
                      <a:rPr lang="en-US" sz="24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𝟑</m:t>
                    </m:r>
                    <m:r>
                      <a:rPr lang="en-US" sz="24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)=</m:t>
                    </m:r>
                    <m:r>
                      <a:rPr lang="en-US" sz="24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𝟐</m:t>
                    </m:r>
                    <m:r>
                      <a:rPr lang="en-US" sz="24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(</m:t>
                    </m:r>
                    <m:r>
                      <a:rPr lang="en-US" sz="24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𝒙</m:t>
                    </m:r>
                    <m:r>
                      <a:rPr lang="en-US" sz="24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−</m:t>
                    </m:r>
                    <m:r>
                      <a:rPr lang="en-US" sz="24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𝟒</m:t>
                    </m:r>
                    <m:r>
                      <a:rPr lang="en-US" sz="24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)</m:t>
                    </m:r>
                  </m:oMath>
                </a14:m>
                <a:r>
                  <a:rPr lang="en-US" sz="2400" b="1" dirty="0" smtClean="0">
                    <a:solidFill>
                      <a:srgbClr val="0070C0"/>
                    </a:solidFill>
                  </a:rPr>
                  <a:t> </a:t>
                </a:r>
                <a:endParaRPr lang="en-US" sz="2400" b="1" dirty="0">
                  <a:solidFill>
                    <a:srgbClr val="0070C0"/>
                  </a:solidFill>
                </a:endParaRPr>
              </a:p>
            </p:txBody>
          </p:sp>
        </mc:Choice>
        <mc:Fallback>
          <p:sp>
            <p:nvSpPr>
              <p:cNvPr id="18" name="Rectangle 1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22877" y="3634085"/>
                <a:ext cx="2754847" cy="461665"/>
              </a:xfrm>
              <a:prstGeom prst="rect">
                <a:avLst/>
              </a:prstGeom>
              <a:blipFill rotWithShape="1">
                <a:blip r:embed="rId6"/>
                <a:stretch>
                  <a:fillRect l="-885" r="-442" b="-1710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0" name="Rectangle 19"/>
              <p:cNvSpPr/>
              <p:nvPr/>
            </p:nvSpPr>
            <p:spPr>
              <a:xfrm>
                <a:off x="3100376" y="4243685"/>
                <a:ext cx="1667568" cy="461665"/>
              </a:xfrm>
              <a:prstGeom prst="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>
                <a:solidFill>
                  <a:schemeClr val="tx1"/>
                </a:solidFill>
              </a:ln>
            </p:spPr>
            <p:txBody>
              <a:bodyPr wrap="square">
                <a:spAutoFit/>
              </a:bodyPr>
              <a:lstStyle/>
              <a:p>
                <a:pPr>
                  <a:spcAft>
                    <a:spcPts val="600"/>
                  </a:spcAft>
                </a:pPr>
                <a14:m>
                  <m:oMath xmlns:m="http://schemas.openxmlformats.org/officeDocument/2006/math">
                    <m:r>
                      <a:rPr lang="en-US" sz="24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𝒚</m:t>
                    </m:r>
                    <m:r>
                      <a:rPr lang="en-US" sz="24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=</m:t>
                    </m:r>
                    <m:r>
                      <a:rPr lang="en-US" sz="24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𝟐</m:t>
                    </m:r>
                    <m:r>
                      <a:rPr lang="en-US" sz="24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𝒙</m:t>
                    </m:r>
                    <m:r>
                      <a:rPr lang="en-US" sz="24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−</m:t>
                    </m:r>
                    <m:r>
                      <a:rPr lang="en-US" sz="24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𝟓</m:t>
                    </m:r>
                  </m:oMath>
                </a14:m>
                <a:r>
                  <a:rPr lang="en-US" sz="2400" b="1" dirty="0" smtClean="0">
                    <a:solidFill>
                      <a:srgbClr val="0070C0"/>
                    </a:solidFill>
                  </a:rPr>
                  <a:t> </a:t>
                </a:r>
                <a:endParaRPr lang="en-US" sz="2400" b="1" dirty="0">
                  <a:solidFill>
                    <a:srgbClr val="0070C0"/>
                  </a:solidFill>
                </a:endParaRPr>
              </a:p>
            </p:txBody>
          </p:sp>
        </mc:Choice>
        <mc:Fallback>
          <p:sp>
            <p:nvSpPr>
              <p:cNvPr id="20" name="Rectangle 1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00376" y="4243685"/>
                <a:ext cx="1667568" cy="461665"/>
              </a:xfrm>
              <a:prstGeom prst="rect">
                <a:avLst/>
              </a:prstGeom>
              <a:blipFill rotWithShape="1">
                <a:blip r:embed="rId7"/>
                <a:stretch>
                  <a:fillRect l="-1091" r="-727" b="-8974"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1" name="Right Arrow 20"/>
          <p:cNvSpPr/>
          <p:nvPr/>
        </p:nvSpPr>
        <p:spPr>
          <a:xfrm>
            <a:off x="381003" y="3674907"/>
            <a:ext cx="533400" cy="361742"/>
          </a:xfrm>
          <a:prstGeom prst="rightArrow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2" name="Rectangle 21"/>
              <p:cNvSpPr/>
              <p:nvPr/>
            </p:nvSpPr>
            <p:spPr>
              <a:xfrm>
                <a:off x="4669973" y="3633109"/>
                <a:ext cx="2264227" cy="461665"/>
              </a:xfrm>
              <a:prstGeom prst="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>
                  <a:spcAft>
                    <a:spcPts val="600"/>
                  </a:spcAft>
                </a:pPr>
                <a14:m>
                  <m:oMath xmlns:m="http://schemas.openxmlformats.org/officeDocument/2006/math">
                    <m:r>
                      <a:rPr lang="en-US" sz="24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𝒚</m:t>
                    </m:r>
                    <m:r>
                      <a:rPr lang="en-US" sz="24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=</m:t>
                    </m:r>
                    <m:r>
                      <a:rPr lang="en-US" sz="24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𝟐</m:t>
                    </m:r>
                    <m:r>
                      <a:rPr lang="en-US" sz="24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𝒙</m:t>
                    </m:r>
                    <m:r>
                      <a:rPr lang="en-US" sz="24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−</m:t>
                    </m:r>
                    <m:r>
                      <a:rPr lang="en-US" sz="24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𝟖</m:t>
                    </m:r>
                    <m:r>
                      <a:rPr lang="en-US" sz="24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+</m:t>
                    </m:r>
                    <m:r>
                      <a:rPr lang="en-US" sz="24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𝟑</m:t>
                    </m:r>
                  </m:oMath>
                </a14:m>
                <a:r>
                  <a:rPr lang="en-US" sz="2400" b="1" dirty="0" smtClean="0">
                    <a:solidFill>
                      <a:srgbClr val="0070C0"/>
                    </a:solidFill>
                  </a:rPr>
                  <a:t> </a:t>
                </a:r>
                <a:endParaRPr lang="en-US" sz="2400" b="1" dirty="0">
                  <a:solidFill>
                    <a:srgbClr val="0070C0"/>
                  </a:solidFill>
                </a:endParaRPr>
              </a:p>
            </p:txBody>
          </p:sp>
        </mc:Choice>
        <mc:Fallback>
          <p:sp>
            <p:nvSpPr>
              <p:cNvPr id="22" name="Rectangle 2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69973" y="3633109"/>
                <a:ext cx="2264227" cy="461665"/>
              </a:xfrm>
              <a:prstGeom prst="rect">
                <a:avLst/>
              </a:prstGeom>
              <a:blipFill rotWithShape="1">
                <a:blip r:embed="rId8"/>
                <a:stretch>
                  <a:fillRect l="-806" b="-1052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3" name="Right Arrow 22"/>
          <p:cNvSpPr/>
          <p:nvPr/>
        </p:nvSpPr>
        <p:spPr>
          <a:xfrm>
            <a:off x="3962401" y="3684046"/>
            <a:ext cx="533400" cy="361742"/>
          </a:xfrm>
          <a:prstGeom prst="rightArrow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ight Arrow 23"/>
          <p:cNvSpPr/>
          <p:nvPr/>
        </p:nvSpPr>
        <p:spPr>
          <a:xfrm>
            <a:off x="2743200" y="1654358"/>
            <a:ext cx="533400" cy="361742"/>
          </a:xfrm>
          <a:prstGeom prst="rightArrow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ight Arrow 24"/>
          <p:cNvSpPr/>
          <p:nvPr/>
        </p:nvSpPr>
        <p:spPr>
          <a:xfrm>
            <a:off x="2422069" y="4293646"/>
            <a:ext cx="533400" cy="361742"/>
          </a:xfrm>
          <a:prstGeom prst="rightArrow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37754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1771" y="346710"/>
                <a:ext cx="9122229" cy="4653542"/>
              </a:xfrm>
            </p:spPr>
            <p:txBody>
              <a:bodyPr>
                <a:noAutofit/>
              </a:bodyPr>
              <a:lstStyle/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100" b="1" u="sng" dirty="0" smtClean="0">
                    <a:solidFill>
                      <a:srgbClr val="0070C0"/>
                    </a:solidFill>
                  </a:rPr>
                  <a:t>Perpendicular Lines</a:t>
                </a:r>
                <a:endParaRPr lang="en-US" sz="2100" b="1" u="sng" dirty="0">
                  <a:solidFill>
                    <a:srgbClr val="0070C0"/>
                  </a:solidFill>
                </a:endParaRPr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100" dirty="0" smtClean="0"/>
                  <a:t>Two lines are perpendicular if they meet each other at right angles. Mathematically, </a:t>
                </a:r>
                <a:r>
                  <a:rPr lang="en-US" sz="2100" dirty="0" smtClean="0"/>
                  <a:t>two lines with slopes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100" b="1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en-US" sz="2100" b="1" i="1" smtClean="0">
                            <a:latin typeface="Cambria Math"/>
                          </a:rPr>
                          <m:t>𝒎</m:t>
                        </m:r>
                      </m:e>
                      <m:sub>
                        <m:r>
                          <a:rPr lang="en-US" sz="2100" b="1" i="1" smtClean="0">
                            <a:latin typeface="Cambria Math"/>
                          </a:rPr>
                          <m:t>𝟏</m:t>
                        </m:r>
                      </m:sub>
                    </m:sSub>
                  </m:oMath>
                </a14:m>
                <a:r>
                  <a:rPr lang="en-US" sz="2100" dirty="0" smtClean="0"/>
                  <a:t> and</a:t>
                </a:r>
                <a:r>
                  <a:rPr lang="en-US" sz="2100" b="1" dirty="0" smtClean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100" b="1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en-US" sz="2100" b="1" i="1" smtClean="0">
                            <a:latin typeface="Cambria Math"/>
                          </a:rPr>
                          <m:t>𝒎</m:t>
                        </m:r>
                      </m:e>
                      <m:sub>
                        <m:r>
                          <a:rPr lang="en-US" sz="2100" b="1" i="1" smtClean="0">
                            <a:latin typeface="Cambria Math"/>
                          </a:rPr>
                          <m:t>𝟐</m:t>
                        </m:r>
                      </m:sub>
                    </m:sSub>
                  </m:oMath>
                </a14:m>
                <a:r>
                  <a:rPr lang="en-US" sz="2100" dirty="0" smtClean="0"/>
                  <a:t> are perpendicular if:</a:t>
                </a:r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100" dirty="0" smtClean="0"/>
                  <a:t/>
                </a:r>
                <a:br>
                  <a:rPr lang="en-US" sz="2100" dirty="0" smtClean="0"/>
                </a:br>
                <a:r>
                  <a:rPr lang="en-US" sz="2100" dirty="0" smtClean="0"/>
                  <a:t/>
                </a:r>
                <a:br>
                  <a:rPr lang="en-US" sz="2100" dirty="0" smtClean="0"/>
                </a:br>
                <a:endParaRPr lang="en-US" sz="2100" dirty="0"/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100" dirty="0" smtClean="0"/>
                  <a:t>To write the equation of a line parallel to a  given</a:t>
                </a:r>
                <a:br>
                  <a:rPr lang="en-US" sz="2100" dirty="0" smtClean="0"/>
                </a:br>
                <a:r>
                  <a:rPr lang="en-US" sz="2100" dirty="0" smtClean="0"/>
                  <a:t>line and passing through a point:</a:t>
                </a:r>
              </a:p>
              <a:p>
                <a:pPr>
                  <a:spcAft>
                    <a:spcPts val="600"/>
                  </a:spcAft>
                </a:pPr>
                <a:r>
                  <a:rPr lang="en-US" sz="2100" dirty="0" smtClean="0"/>
                  <a:t>Find the slope of the perpendicular line (two lines</a:t>
                </a:r>
                <a:br>
                  <a:rPr lang="en-US" sz="2100" dirty="0" smtClean="0"/>
                </a:br>
                <a:r>
                  <a:rPr lang="en-US" sz="2100" dirty="0" smtClean="0"/>
                  <a:t>will have slopes as negative reciprocals)</a:t>
                </a:r>
              </a:p>
              <a:p>
                <a:pPr>
                  <a:spcAft>
                    <a:spcPts val="600"/>
                  </a:spcAft>
                </a:pPr>
                <a:r>
                  <a:rPr lang="en-US" sz="2100" dirty="0" smtClean="0"/>
                  <a:t>Write the equation using the slope and the point.</a:t>
                </a:r>
                <a:r>
                  <a:rPr lang="en-US" sz="2100" dirty="0"/>
                  <a:t/>
                </a:r>
                <a:br>
                  <a:rPr lang="en-US" sz="2100" dirty="0"/>
                </a:br>
                <a:endParaRPr lang="en-US" sz="2100" b="1" dirty="0" smtClean="0"/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1771" y="346710"/>
                <a:ext cx="9122229" cy="4653542"/>
              </a:xfrm>
              <a:blipFill rotWithShape="1">
                <a:blip r:embed="rId2"/>
                <a:stretch>
                  <a:fillRect l="-802" t="-78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6" name="Picture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4849996"/>
            <a:ext cx="2537719" cy="300513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Rectangle 1"/>
              <p:cNvSpPr/>
              <p:nvPr/>
            </p:nvSpPr>
            <p:spPr>
              <a:xfrm>
                <a:off x="1045028" y="1918608"/>
                <a:ext cx="2231572" cy="461665"/>
              </a:xfrm>
              <a:prstGeom prst="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>
                  <a:spcAft>
                    <a:spcPts val="600"/>
                  </a:spcAft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2400" b="1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2400" b="1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𝒎</m:t>
                        </m:r>
                      </m:e>
                      <m:sub>
                        <m:r>
                          <a:rPr lang="en-US" sz="2400" b="1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𝟏</m:t>
                        </m:r>
                      </m:sub>
                    </m:sSub>
                    <m:r>
                      <a:rPr lang="en-US" sz="2400" b="1" i="1">
                        <a:solidFill>
                          <a:srgbClr val="0070C0"/>
                        </a:solidFill>
                        <a:latin typeface="Cambria Math"/>
                        <a:ea typeface="Cambria Math"/>
                      </a:rPr>
                      <m:t>×</m:t>
                    </m:r>
                    <m:sSub>
                      <m:sSubPr>
                        <m:ctrlPr>
                          <a:rPr lang="en-US" sz="2400" b="1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2400" b="1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𝒎</m:t>
                        </m:r>
                      </m:e>
                      <m:sub>
                        <m:r>
                          <a:rPr lang="en-US" sz="2400" b="1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𝟐</m:t>
                        </m:r>
                      </m:sub>
                    </m:sSub>
                    <m:r>
                      <a:rPr lang="en-US" sz="2400" b="1" i="1" smtClean="0">
                        <a:solidFill>
                          <a:srgbClr val="0070C0"/>
                        </a:solidFill>
                        <a:latin typeface="Cambria Math"/>
                      </a:rPr>
                      <m:t>=−</m:t>
                    </m:r>
                    <m:r>
                      <a:rPr lang="en-US" sz="2400" b="1" i="1" smtClean="0">
                        <a:solidFill>
                          <a:srgbClr val="0070C0"/>
                        </a:solidFill>
                        <a:latin typeface="Cambria Math"/>
                      </a:rPr>
                      <m:t>𝟏</m:t>
                    </m:r>
                  </m:oMath>
                </a14:m>
                <a:r>
                  <a:rPr lang="en-US" sz="2400" b="1" dirty="0" smtClean="0">
                    <a:solidFill>
                      <a:srgbClr val="0070C0"/>
                    </a:solidFill>
                  </a:rPr>
                  <a:t> </a:t>
                </a:r>
                <a:endParaRPr lang="en-US" sz="2400" b="1" dirty="0">
                  <a:solidFill>
                    <a:srgbClr val="0070C0"/>
                  </a:solidFill>
                </a:endParaRPr>
              </a:p>
            </p:txBody>
          </p:sp>
        </mc:Choice>
        <mc:Fallback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45028" y="1918608"/>
                <a:ext cx="2231572" cy="461665"/>
              </a:xfrm>
              <a:prstGeom prst="rect">
                <a:avLst/>
              </a:prstGeom>
              <a:blipFill rotWithShape="1">
                <a:blip r:embed="rId4"/>
                <a:stretch>
                  <a:fillRect b="-2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41910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 smtClean="0">
                <a:latin typeface="Cambria" panose="02040503050406030204" pitchFamily="18" charset="0"/>
              </a:rPr>
              <a:t>PARALLEL AND PERPENDICULAR LINES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p:cxnSp>
        <p:nvCxnSpPr>
          <p:cNvPr id="13" name="Straight Arrow Connector 12"/>
          <p:cNvCxnSpPr/>
          <p:nvPr/>
        </p:nvCxnSpPr>
        <p:spPr>
          <a:xfrm rot="16200000">
            <a:off x="8044542" y="2114550"/>
            <a:ext cx="0" cy="1828800"/>
          </a:xfrm>
          <a:prstGeom prst="straightConnector1">
            <a:avLst/>
          </a:prstGeom>
          <a:ln w="28575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>
            <a:off x="8066314" y="1994806"/>
            <a:ext cx="0" cy="1828800"/>
          </a:xfrm>
          <a:prstGeom prst="straightConnector1">
            <a:avLst/>
          </a:prstGeom>
          <a:ln w="28575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14" name="TextBox 13"/>
              <p:cNvSpPr txBox="1"/>
              <p:nvPr/>
            </p:nvSpPr>
            <p:spPr>
              <a:xfrm>
                <a:off x="7467600" y="2974520"/>
                <a:ext cx="4572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1" i="1" dirty="0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b="1" i="1" dirty="0" smtClean="0">
                              <a:latin typeface="Cambria Math"/>
                            </a:rPr>
                            <m:t>𝒎</m:t>
                          </m:r>
                        </m:e>
                        <m:sub>
                          <m:r>
                            <a:rPr lang="en-US" b="1" i="1" dirty="0" smtClean="0">
                              <a:latin typeface="Cambria Math"/>
                            </a:rPr>
                            <m:t>𝟏</m:t>
                          </m:r>
                        </m:sub>
                      </m:sSub>
                    </m:oMath>
                  </m:oMathPara>
                </a14:m>
                <a:endParaRPr lang="en-US" b="1" dirty="0"/>
              </a:p>
            </p:txBody>
          </p:sp>
        </mc:Choice>
        <mc:Fallback>
          <p:sp>
            <p:nvSpPr>
              <p:cNvPr id="14" name="Text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67600" y="2974520"/>
                <a:ext cx="457200" cy="369332"/>
              </a:xfrm>
              <a:prstGeom prst="rect">
                <a:avLst/>
              </a:prstGeom>
              <a:blipFill rotWithShape="1">
                <a:blip r:embed="rId5"/>
                <a:stretch>
                  <a:fillRect r="-2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7" name="TextBox 16"/>
              <p:cNvSpPr txBox="1"/>
              <p:nvPr/>
            </p:nvSpPr>
            <p:spPr>
              <a:xfrm>
                <a:off x="8033656" y="2452006"/>
                <a:ext cx="4572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1" i="1" dirty="0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b="1" i="1" dirty="0" smtClean="0">
                              <a:latin typeface="Cambria Math"/>
                            </a:rPr>
                            <m:t>𝒎</m:t>
                          </m:r>
                        </m:e>
                        <m:sub>
                          <m:r>
                            <a:rPr lang="en-US" b="1" i="1" dirty="0" smtClean="0">
                              <a:latin typeface="Cambria Math"/>
                            </a:rPr>
                            <m:t>𝟐</m:t>
                          </m:r>
                        </m:sub>
                      </m:sSub>
                    </m:oMath>
                  </m:oMathPara>
                </a14:m>
                <a:endParaRPr lang="en-US" b="1" dirty="0"/>
              </a:p>
            </p:txBody>
          </p:sp>
        </mc:Choice>
        <mc:Fallback>
          <p:sp>
            <p:nvSpPr>
              <p:cNvPr id="17" name="TextBox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33656" y="2452006"/>
                <a:ext cx="457200" cy="369332"/>
              </a:xfrm>
              <a:prstGeom prst="rect">
                <a:avLst/>
              </a:prstGeom>
              <a:blipFill rotWithShape="1">
                <a:blip r:embed="rId6"/>
                <a:stretch>
                  <a:fillRect r="-2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Right Arrow 10"/>
          <p:cNvSpPr/>
          <p:nvPr/>
        </p:nvSpPr>
        <p:spPr>
          <a:xfrm>
            <a:off x="3505200" y="1985873"/>
            <a:ext cx="533400" cy="361742"/>
          </a:xfrm>
          <a:prstGeom prst="rightArrow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9" name="Rectangle 18"/>
              <p:cNvSpPr/>
              <p:nvPr/>
            </p:nvSpPr>
            <p:spPr>
              <a:xfrm>
                <a:off x="4212774" y="1732126"/>
                <a:ext cx="1717505" cy="839624"/>
              </a:xfrm>
              <a:prstGeom prst="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>
                  <a:spcAft>
                    <a:spcPts val="6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𝒎</m:t>
                          </m:r>
                        </m:e>
                        <m:sub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𝟏</m:t>
                          </m:r>
                        </m:sub>
                      </m:sSub>
                      <m:r>
                        <a:rPr lang="en-US" sz="2400" b="1" i="1">
                          <a:solidFill>
                            <a:srgbClr val="0070C0"/>
                          </a:solidFill>
                          <a:latin typeface="Cambria Math"/>
                        </a:rPr>
                        <m:t>=−</m:t>
                      </m:r>
                      <m:f>
                        <m:fPr>
                          <m:ctrlP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𝟏</m:t>
                          </m:r>
                        </m:num>
                        <m:den>
                          <m:sSub>
                            <m:sSubPr>
                              <m:ctrlPr>
                                <a:rPr lang="en-US" sz="2400" b="1" i="1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sz="2400" b="1" i="1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𝒎</m:t>
                              </m:r>
                            </m:e>
                            <m:sub>
                              <m:r>
                                <a:rPr lang="en-US" sz="2400" b="1" i="1" smtClean="0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𝟐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lang="en-US" sz="2400" b="1" dirty="0">
                  <a:solidFill>
                    <a:srgbClr val="0070C0"/>
                  </a:solidFill>
                </a:endParaRPr>
              </a:p>
            </p:txBody>
          </p:sp>
        </mc:Choice>
        <mc:Fallback>
          <p:sp>
            <p:nvSpPr>
              <p:cNvPr id="19" name="Rectangle 1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12774" y="1732126"/>
                <a:ext cx="1717505" cy="839624"/>
              </a:xfrm>
              <a:prstGeom prst="rect">
                <a:avLst/>
              </a:prstGeom>
              <a:blipFill rotWithShape="1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0" name="Rectangle 19"/>
              <p:cNvSpPr/>
              <p:nvPr/>
            </p:nvSpPr>
            <p:spPr>
              <a:xfrm>
                <a:off x="7086600" y="3891644"/>
                <a:ext cx="1905000" cy="400110"/>
              </a:xfrm>
              <a:prstGeom prst="rect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</p:spPr>
            <p:txBody>
              <a:bodyPr wrap="square">
                <a:spAutoFit/>
              </a:bodyPr>
              <a:lstStyle/>
              <a:p>
                <a:pPr>
                  <a:spcAft>
                    <a:spcPts val="600"/>
                  </a:spcAft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2000" b="1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2000" b="1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𝒎</m:t>
                        </m:r>
                      </m:e>
                      <m:sub>
                        <m:r>
                          <a:rPr lang="en-US" sz="2000" b="1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𝟏</m:t>
                        </m:r>
                      </m:sub>
                    </m:sSub>
                    <m:r>
                      <a:rPr lang="en-US" sz="2000" b="1" i="1">
                        <a:solidFill>
                          <a:srgbClr val="0070C0"/>
                        </a:solidFill>
                        <a:latin typeface="Cambria Math"/>
                        <a:ea typeface="Cambria Math"/>
                      </a:rPr>
                      <m:t>×</m:t>
                    </m:r>
                    <m:sSub>
                      <m:sSubPr>
                        <m:ctrlPr>
                          <a:rPr lang="en-US" sz="2000" b="1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2000" b="1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𝒎</m:t>
                        </m:r>
                      </m:e>
                      <m:sub>
                        <m:r>
                          <a:rPr lang="en-US" sz="2000" b="1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𝟐</m:t>
                        </m:r>
                      </m:sub>
                    </m:sSub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=−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𝟏</m:t>
                    </m:r>
                  </m:oMath>
                </a14:m>
                <a:r>
                  <a:rPr lang="en-US" sz="2000" b="1" dirty="0" smtClean="0">
                    <a:solidFill>
                      <a:srgbClr val="0070C0"/>
                    </a:solidFill>
                  </a:rPr>
                  <a:t> </a:t>
                </a:r>
                <a:endParaRPr lang="en-US" sz="2000" b="1" dirty="0">
                  <a:solidFill>
                    <a:srgbClr val="0070C0"/>
                  </a:solidFill>
                </a:endParaRPr>
              </a:p>
            </p:txBody>
          </p:sp>
        </mc:Choice>
        <mc:Fallback>
          <p:sp>
            <p:nvSpPr>
              <p:cNvPr id="20" name="Rectangle 1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86600" y="3891644"/>
                <a:ext cx="1905000" cy="400110"/>
              </a:xfrm>
              <a:prstGeom prst="rect">
                <a:avLst/>
              </a:prstGeom>
              <a:blipFill rotWithShape="1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42481354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76200" y="328899"/>
                <a:ext cx="8846128" cy="4724400"/>
              </a:xfrm>
            </p:spPr>
            <p:txBody>
              <a:bodyPr>
                <a:noAutofit/>
              </a:bodyPr>
              <a:lstStyle/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000" b="1" dirty="0" smtClean="0">
                    <a:solidFill>
                      <a:srgbClr val="0070C0"/>
                    </a:solidFill>
                  </a:rPr>
                  <a:t>Problem 2: </a:t>
                </a:r>
                <a:r>
                  <a:rPr lang="en-US" sz="2000" b="1" dirty="0">
                    <a:solidFill>
                      <a:srgbClr val="0070C0"/>
                    </a:solidFill>
                  </a:rPr>
                  <a:t>Write an equation in slope-intercept form of the line passing through the point </a:t>
                </a:r>
                <a:r>
                  <a:rPr lang="en-US" sz="2000" b="1" dirty="0" smtClean="0">
                    <a:solidFill>
                      <a:srgbClr val="0070C0"/>
                    </a:solidFill>
                  </a:rPr>
                  <a:t>(1,4) </a:t>
                </a:r>
                <a:r>
                  <a:rPr lang="en-US" sz="2000" b="1" dirty="0">
                    <a:solidFill>
                      <a:srgbClr val="0070C0"/>
                    </a:solidFill>
                  </a:rPr>
                  <a:t>and </a:t>
                </a:r>
                <a:r>
                  <a:rPr lang="en-US" sz="2000" b="1" dirty="0" smtClean="0">
                    <a:solidFill>
                      <a:srgbClr val="0070C0"/>
                    </a:solidFill>
                  </a:rPr>
                  <a:t>perpendicular to </a:t>
                </a:r>
                <a:r>
                  <a:rPr lang="en-US" sz="2000" b="1" dirty="0">
                    <a:solidFill>
                      <a:srgbClr val="0070C0"/>
                    </a:solidFill>
                  </a:rPr>
                  <a:t>the graph of </a:t>
                </a:r>
                <a14:m>
                  <m:oMath xmlns:m="http://schemas.openxmlformats.org/officeDocument/2006/math">
                    <m:r>
                      <a:rPr lang="en-US" sz="2000" b="1" i="1">
                        <a:solidFill>
                          <a:srgbClr val="0070C0"/>
                        </a:solidFill>
                        <a:latin typeface="Cambria Math"/>
                      </a:rPr>
                      <m:t>𝒚</m:t>
                    </m:r>
                    <m:r>
                      <a:rPr lang="en-US" sz="2000" b="1" i="1">
                        <a:solidFill>
                          <a:srgbClr val="0070C0"/>
                        </a:solidFill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en-US" sz="2000" b="1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US" sz="2000" b="1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𝟏</m:t>
                        </m:r>
                      </m:num>
                      <m:den>
                        <m:r>
                          <a:rPr lang="en-US" sz="2000" b="1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𝟑</m:t>
                        </m:r>
                      </m:den>
                    </m:f>
                    <m:r>
                      <a:rPr lang="en-US" sz="2000" b="1" i="1">
                        <a:solidFill>
                          <a:srgbClr val="0070C0"/>
                        </a:solidFill>
                        <a:latin typeface="Cambria Math"/>
                      </a:rPr>
                      <m:t>𝒙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−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𝟐</m:t>
                    </m:r>
                    <m:r>
                      <a:rPr lang="en-US" sz="2000">
                        <a:solidFill>
                          <a:srgbClr val="0070C0"/>
                        </a:solidFill>
                        <a:latin typeface="Cambria Math"/>
                      </a:rPr>
                      <m:t>.</m:t>
                    </m:r>
                  </m:oMath>
                </a14:m>
                <a:endParaRPr lang="en-US" sz="2000" dirty="0"/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76200" y="328899"/>
                <a:ext cx="8846128" cy="4724400"/>
              </a:xfrm>
              <a:blipFill rotWithShape="1">
                <a:blip r:embed="rId2"/>
                <a:stretch>
                  <a:fillRect l="-758" t="-64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9" name="Picture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4849996"/>
            <a:ext cx="2537719" cy="300513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41910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 smtClean="0">
                <a:latin typeface="Cambria" panose="02040503050406030204" pitchFamily="18" charset="0"/>
              </a:rPr>
              <a:t>PARALLEL AND PERPENDICULAR LINES</a:t>
            </a:r>
            <a:endParaRPr lang="en-US" sz="1700" b="1" dirty="0"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000703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76200" y="328899"/>
                <a:ext cx="8846128" cy="4724400"/>
              </a:xfrm>
            </p:spPr>
            <p:txBody>
              <a:bodyPr>
                <a:noAutofit/>
              </a:bodyPr>
              <a:lstStyle/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000" b="1" dirty="0" smtClean="0">
                    <a:solidFill>
                      <a:srgbClr val="0070C0"/>
                    </a:solidFill>
                  </a:rPr>
                  <a:t>Problem 2: </a:t>
                </a:r>
                <a:r>
                  <a:rPr lang="en-US" sz="2000" b="1" dirty="0">
                    <a:solidFill>
                      <a:srgbClr val="0070C0"/>
                    </a:solidFill>
                  </a:rPr>
                  <a:t>Write an equation in slope-intercept form of the line passing through the point </a:t>
                </a:r>
                <a:r>
                  <a:rPr lang="en-US" sz="2000" b="1" dirty="0" smtClean="0">
                    <a:solidFill>
                      <a:srgbClr val="0070C0"/>
                    </a:solidFill>
                  </a:rPr>
                  <a:t>(-1,4</a:t>
                </a:r>
                <a:r>
                  <a:rPr lang="en-US" sz="2000" b="1" dirty="0">
                    <a:solidFill>
                      <a:srgbClr val="0070C0"/>
                    </a:solidFill>
                  </a:rPr>
                  <a:t>) </a:t>
                </a:r>
                <a:r>
                  <a:rPr lang="en-US" sz="2000" b="1" dirty="0">
                    <a:solidFill>
                      <a:srgbClr val="0070C0"/>
                    </a:solidFill>
                  </a:rPr>
                  <a:t>and </a:t>
                </a:r>
                <a:r>
                  <a:rPr lang="en-US" sz="2000" b="1" dirty="0">
                    <a:solidFill>
                      <a:srgbClr val="0070C0"/>
                    </a:solidFill>
                  </a:rPr>
                  <a:t>perpendicular to </a:t>
                </a:r>
                <a:r>
                  <a:rPr lang="en-US" sz="2000" b="1" dirty="0">
                    <a:solidFill>
                      <a:srgbClr val="0070C0"/>
                    </a:solidFill>
                  </a:rPr>
                  <a:t>the graph of </a:t>
                </a:r>
                <a14:m>
                  <m:oMath xmlns:m="http://schemas.openxmlformats.org/officeDocument/2006/math">
                    <m:r>
                      <a:rPr lang="en-US" sz="2000" b="1" i="1">
                        <a:solidFill>
                          <a:srgbClr val="0070C0"/>
                        </a:solidFill>
                        <a:latin typeface="Cambria Math"/>
                      </a:rPr>
                      <m:t>𝒚</m:t>
                    </m:r>
                    <m:r>
                      <a:rPr lang="en-US" sz="2000" b="1" i="1">
                        <a:solidFill>
                          <a:srgbClr val="0070C0"/>
                        </a:solidFill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en-US" sz="2000" b="1" i="1">
                            <a:solidFill>
                              <a:srgbClr val="0070C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US" sz="2000" b="1" i="1">
                            <a:solidFill>
                              <a:srgbClr val="0070C0"/>
                            </a:solidFill>
                            <a:latin typeface="Cambria Math"/>
                          </a:rPr>
                          <m:t>𝟏</m:t>
                        </m:r>
                      </m:num>
                      <m:den>
                        <m:r>
                          <a:rPr lang="en-US" sz="2000" b="1" i="1">
                            <a:solidFill>
                              <a:srgbClr val="0070C0"/>
                            </a:solidFill>
                            <a:latin typeface="Cambria Math"/>
                          </a:rPr>
                          <m:t>𝟑</m:t>
                        </m:r>
                      </m:den>
                    </m:f>
                    <m:r>
                      <a:rPr lang="en-US" sz="2000" b="1" i="1">
                        <a:solidFill>
                          <a:srgbClr val="0070C0"/>
                        </a:solidFill>
                        <a:latin typeface="Cambria Math"/>
                      </a:rPr>
                      <m:t>𝒙</m:t>
                    </m:r>
                    <m:r>
                      <a:rPr lang="en-US" sz="2000" b="1" i="1">
                        <a:solidFill>
                          <a:srgbClr val="0070C0"/>
                        </a:solidFill>
                        <a:latin typeface="Cambria Math"/>
                      </a:rPr>
                      <m:t>−</m:t>
                    </m:r>
                    <m:r>
                      <a:rPr lang="en-US" sz="2000" b="1" i="1">
                        <a:solidFill>
                          <a:srgbClr val="0070C0"/>
                        </a:solidFill>
                        <a:latin typeface="Cambria Math"/>
                      </a:rPr>
                      <m:t>𝟐</m:t>
                    </m:r>
                    <m:r>
                      <a:rPr lang="en-US" sz="2000">
                        <a:solidFill>
                          <a:srgbClr val="0070C0"/>
                        </a:solidFill>
                        <a:latin typeface="Cambria Math"/>
                      </a:rPr>
                      <m:t>.</m:t>
                    </m:r>
                  </m:oMath>
                </a14:m>
                <a:endParaRPr lang="en-US" sz="2000" dirty="0" smtClean="0"/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000" dirty="0" smtClean="0"/>
                  <a:t>The slope of the line perpendicular to</a:t>
                </a:r>
                <a14:m>
                  <m:oMath xmlns:m="http://schemas.openxmlformats.org/officeDocument/2006/math">
                    <m:r>
                      <a:rPr lang="en-US" sz="2000" b="1" i="1">
                        <a:solidFill>
                          <a:srgbClr val="0070C0"/>
                        </a:solidFill>
                        <a:latin typeface="Cambria Math"/>
                      </a:rPr>
                      <m:t>𝒚</m:t>
                    </m:r>
                    <m:r>
                      <a:rPr lang="en-US" sz="2000" b="1" i="1">
                        <a:solidFill>
                          <a:srgbClr val="0070C0"/>
                        </a:solidFill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en-US" sz="2000" b="1" i="1">
                            <a:solidFill>
                              <a:srgbClr val="0070C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US" sz="2000" b="1" i="1">
                            <a:solidFill>
                              <a:srgbClr val="0070C0"/>
                            </a:solidFill>
                            <a:latin typeface="Cambria Math"/>
                          </a:rPr>
                          <m:t>𝟏</m:t>
                        </m:r>
                      </m:num>
                      <m:den>
                        <m:r>
                          <a:rPr lang="en-US" sz="2000" b="1" i="1">
                            <a:solidFill>
                              <a:srgbClr val="0070C0"/>
                            </a:solidFill>
                            <a:latin typeface="Cambria Math"/>
                          </a:rPr>
                          <m:t>𝟑</m:t>
                        </m:r>
                      </m:den>
                    </m:f>
                    <m:r>
                      <a:rPr lang="en-US" sz="2000" b="1" i="1">
                        <a:solidFill>
                          <a:srgbClr val="0070C0"/>
                        </a:solidFill>
                        <a:latin typeface="Cambria Math"/>
                      </a:rPr>
                      <m:t>𝒙</m:t>
                    </m:r>
                    <m:r>
                      <a:rPr lang="en-US" sz="2000" b="1" i="1">
                        <a:solidFill>
                          <a:srgbClr val="0070C0"/>
                        </a:solidFill>
                        <a:latin typeface="Cambria Math"/>
                      </a:rPr>
                      <m:t>−</m:t>
                    </m:r>
                    <m:r>
                      <a:rPr lang="en-US" sz="2000" b="1" i="1">
                        <a:solidFill>
                          <a:srgbClr val="0070C0"/>
                        </a:solidFill>
                        <a:latin typeface="Cambria Math"/>
                      </a:rPr>
                      <m:t>𝟐</m:t>
                    </m:r>
                  </m:oMath>
                </a14:m>
                <a:r>
                  <a:rPr lang="en-US" sz="2000" dirty="0" smtClean="0"/>
                  <a:t> is the negative </a:t>
                </a:r>
                <a:r>
                  <a:rPr lang="en-US" sz="2000" dirty="0" smtClean="0"/>
                  <a:t>reciprocal of the </a:t>
                </a:r>
                <a:r>
                  <a:rPr lang="en-US" sz="2000" dirty="0" smtClean="0"/>
                  <a:t>slope of this line.</a:t>
                </a:r>
                <a:r>
                  <a:rPr lang="en-US" sz="2000" dirty="0" smtClean="0"/>
                  <a:t/>
                </a:r>
                <a:br>
                  <a:rPr lang="en-US" sz="2000" dirty="0" smtClean="0"/>
                </a:br>
                <a:r>
                  <a:rPr lang="en-US" sz="2000" b="1" dirty="0"/>
                  <a:t/>
                </a:r>
                <a:br>
                  <a:rPr lang="en-US" sz="2000" b="1" dirty="0"/>
                </a:br>
                <a:r>
                  <a:rPr lang="en-US" sz="2000" dirty="0" smtClean="0"/>
                  <a:t>Now use the point-slope form to write its equation:</a:t>
                </a:r>
              </a:p>
              <a:p>
                <a:pPr marL="0" indent="0" algn="just">
                  <a:spcAft>
                    <a:spcPts val="600"/>
                  </a:spcAft>
                  <a:buNone/>
                </a:pPr>
                <a:r>
                  <a:rPr lang="en-US" sz="2000" b="1" dirty="0" smtClean="0"/>
                  <a:t/>
                </a:r>
                <a:br>
                  <a:rPr lang="en-US" sz="2000" b="1" dirty="0" smtClean="0"/>
                </a:br>
                <a:r>
                  <a:rPr lang="en-US" sz="2000" b="1" dirty="0" smtClean="0"/>
                  <a:t/>
                </a:r>
                <a:br>
                  <a:rPr lang="en-US" sz="2000" b="1" dirty="0" smtClean="0"/>
                </a:br>
                <a:r>
                  <a:rPr lang="en-US" sz="2000" dirty="0"/>
                  <a:t>Here </a:t>
                </a:r>
                <a14:m>
                  <m:oMath xmlns:m="http://schemas.openxmlformats.org/officeDocument/2006/math">
                    <m:r>
                      <a:rPr lang="en-US" sz="2000" b="1" i="1">
                        <a:latin typeface="Cambria Math"/>
                      </a:rPr>
                      <m:t>𝒎</m:t>
                    </m:r>
                    <m:r>
                      <a:rPr lang="en-US" sz="2000" b="1" i="1">
                        <a:latin typeface="Cambria Math"/>
                      </a:rPr>
                      <m:t>=−</m:t>
                    </m:r>
                    <m:r>
                      <a:rPr lang="en-US" sz="2000" b="1" i="1" smtClean="0">
                        <a:latin typeface="Cambria Math"/>
                      </a:rPr>
                      <m:t>𝟑</m:t>
                    </m:r>
                  </m:oMath>
                </a14:m>
                <a:r>
                  <a:rPr lang="en-US" sz="2000" dirty="0"/>
                  <a:t> and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2000" b="1" i="1">
                            <a:latin typeface="Cambria Math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2000" b="1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sz="2000" b="1" i="1">
                                <a:latin typeface="Cambria Math"/>
                              </a:rPr>
                              <m:t>𝒙</m:t>
                            </m:r>
                          </m:e>
                          <m:sub>
                            <m:r>
                              <a:rPr lang="en-US" sz="2000" b="1" i="1">
                                <a:latin typeface="Cambria Math"/>
                              </a:rPr>
                              <m:t>𝟏</m:t>
                            </m:r>
                          </m:sub>
                        </m:sSub>
                        <m:r>
                          <a:rPr lang="en-US" sz="2000" b="1" i="1">
                            <a:latin typeface="Cambria Math"/>
                          </a:rPr>
                          <m:t>,</m:t>
                        </m:r>
                        <m:sSub>
                          <m:sSubPr>
                            <m:ctrlPr>
                              <a:rPr lang="en-US" sz="2000" b="1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sz="2000" b="1" i="1">
                                <a:latin typeface="Cambria Math"/>
                              </a:rPr>
                              <m:t>𝒚</m:t>
                            </m:r>
                          </m:e>
                          <m:sub>
                            <m:r>
                              <a:rPr lang="en-US" sz="2000" b="1" i="1">
                                <a:latin typeface="Cambria Math"/>
                              </a:rPr>
                              <m:t>𝟏</m:t>
                            </m:r>
                          </m:sub>
                        </m:sSub>
                      </m:e>
                    </m:d>
                    <m:r>
                      <a:rPr lang="en-US" sz="2000" b="1" i="1">
                        <a:latin typeface="Cambria Math"/>
                      </a:rPr>
                      <m:t>=(</m:t>
                    </m:r>
                    <m:r>
                      <a:rPr lang="en-US" sz="2000" b="1" i="1" smtClean="0">
                        <a:latin typeface="Cambria Math"/>
                      </a:rPr>
                      <m:t>−</m:t>
                    </m:r>
                    <m:r>
                      <a:rPr lang="en-US" sz="2000" b="1" i="1" smtClean="0">
                        <a:latin typeface="Cambria Math"/>
                      </a:rPr>
                      <m:t>𝟏</m:t>
                    </m:r>
                    <m:r>
                      <a:rPr lang="en-US" sz="2000" b="1" i="1">
                        <a:latin typeface="Cambria Math"/>
                      </a:rPr>
                      <m:t>,</m:t>
                    </m:r>
                    <m:r>
                      <a:rPr lang="en-US" sz="2000" b="1" i="1" smtClean="0">
                        <a:latin typeface="Cambria Math"/>
                      </a:rPr>
                      <m:t>𝟒</m:t>
                    </m:r>
                    <m:r>
                      <a:rPr lang="en-US" sz="2000" b="1" i="1">
                        <a:latin typeface="Cambria Math"/>
                      </a:rPr>
                      <m:t>)</m:t>
                    </m:r>
                  </m:oMath>
                </a14:m>
                <a:endParaRPr lang="en-US" sz="2000" b="1" dirty="0" smtClean="0"/>
              </a:p>
              <a:p>
                <a:pPr marL="0" indent="0" algn="just">
                  <a:spcAft>
                    <a:spcPts val="600"/>
                  </a:spcAft>
                  <a:buNone/>
                </a:pPr>
                <a:r>
                  <a:rPr lang="en-US" sz="2000" dirty="0"/>
                  <a:t/>
                </a:r>
                <a:br>
                  <a:rPr lang="en-US" sz="2000" dirty="0"/>
                </a:br>
                <a:endParaRPr lang="en-US" sz="2000" dirty="0" smtClean="0"/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76200" y="328899"/>
                <a:ext cx="8846128" cy="4724400"/>
              </a:xfrm>
              <a:blipFill rotWithShape="1">
                <a:blip r:embed="rId2"/>
                <a:stretch>
                  <a:fillRect l="-758" t="-64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9" name="Picture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4849996"/>
            <a:ext cx="2537719" cy="300513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8" name="Rectangle 7"/>
              <p:cNvSpPr/>
              <p:nvPr/>
            </p:nvSpPr>
            <p:spPr>
              <a:xfrm>
                <a:off x="3278541" y="1856730"/>
                <a:ext cx="1311237" cy="461665"/>
              </a:xfrm>
              <a:prstGeom prst="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>
                <a:noFill/>
              </a:ln>
            </p:spPr>
            <p:txBody>
              <a:bodyPr wrap="square">
                <a:spAutoFit/>
              </a:bodyPr>
              <a:lstStyle/>
              <a:p>
                <a:pPr>
                  <a:spcAft>
                    <a:spcPts val="600"/>
                  </a:spcAft>
                </a:pPr>
                <a14:m>
                  <m:oMath xmlns:m="http://schemas.openxmlformats.org/officeDocument/2006/math">
                    <m:r>
                      <a:rPr lang="en-US" sz="24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𝒎</m:t>
                    </m:r>
                    <m:r>
                      <a:rPr lang="en-US" sz="24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=−</m:t>
                    </m:r>
                    <m:r>
                      <a:rPr lang="en-US" sz="24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𝟑</m:t>
                    </m:r>
                  </m:oMath>
                </a14:m>
                <a:r>
                  <a:rPr lang="en-US" sz="2400" b="1" dirty="0" smtClean="0">
                    <a:solidFill>
                      <a:srgbClr val="0070C0"/>
                    </a:solidFill>
                  </a:rPr>
                  <a:t> </a:t>
                </a:r>
                <a:endParaRPr lang="en-US" sz="2400" b="1" dirty="0">
                  <a:solidFill>
                    <a:srgbClr val="0070C0"/>
                  </a:solidFill>
                </a:endParaRPr>
              </a:p>
            </p:txBody>
          </p:sp>
        </mc:Choice>
        <mc:Fallback>
          <p:sp>
            <p:nvSpPr>
              <p:cNvPr id="8" name="Rectangle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78541" y="1856730"/>
                <a:ext cx="1311237" cy="461665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41910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 smtClean="0">
                <a:latin typeface="Cambria" panose="02040503050406030204" pitchFamily="18" charset="0"/>
              </a:rPr>
              <a:t>PARALLEL AND PERPENDICULAR LINES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7" name="Rectangle 16"/>
              <p:cNvSpPr/>
              <p:nvPr/>
            </p:nvSpPr>
            <p:spPr>
              <a:xfrm>
                <a:off x="2484309" y="2724150"/>
                <a:ext cx="2899699" cy="461665"/>
              </a:xfrm>
              <a:prstGeom prst="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>
                  <a:spcAft>
                    <a:spcPts val="600"/>
                  </a:spcAft>
                </a:pPr>
                <a14:m>
                  <m:oMath xmlns:m="http://schemas.openxmlformats.org/officeDocument/2006/math">
                    <m:r>
                      <a:rPr lang="en-US" sz="24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𝒚</m:t>
                    </m:r>
                    <m:r>
                      <a:rPr lang="en-US" sz="24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−</m:t>
                    </m:r>
                    <m:sSub>
                      <m:sSubPr>
                        <m:ctrlPr>
                          <a:rPr lang="en-US" sz="2400" b="1" i="1" dirty="0" smtClean="0">
                            <a:solidFill>
                              <a:srgbClr val="0070C0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2400" b="1" i="1" dirty="0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𝒚</m:t>
                        </m:r>
                      </m:e>
                      <m:sub>
                        <m:r>
                          <a:rPr lang="en-US" sz="2400" b="1" i="1" dirty="0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𝟏</m:t>
                        </m:r>
                      </m:sub>
                    </m:sSub>
                    <m:r>
                      <a:rPr lang="en-US" sz="24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=</m:t>
                    </m:r>
                    <m:r>
                      <a:rPr lang="en-US" sz="24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𝒎</m:t>
                    </m:r>
                    <m:r>
                      <a:rPr lang="en-US" sz="24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(</m:t>
                    </m:r>
                    <m:r>
                      <a:rPr lang="en-US" sz="24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𝒙</m:t>
                    </m:r>
                    <m:r>
                      <a:rPr lang="en-US" sz="24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−</m:t>
                    </m:r>
                    <m:sSub>
                      <m:sSubPr>
                        <m:ctrlPr>
                          <a:rPr lang="en-US" sz="2400" b="1" i="1" dirty="0" smtClean="0">
                            <a:solidFill>
                              <a:srgbClr val="0070C0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2400" b="1" i="1" dirty="0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𝒙</m:t>
                        </m:r>
                      </m:e>
                      <m:sub>
                        <m:r>
                          <a:rPr lang="en-US" sz="2400" b="1" i="1" dirty="0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𝟏</m:t>
                        </m:r>
                      </m:sub>
                    </m:sSub>
                    <m:r>
                      <a:rPr lang="en-US" sz="24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)</m:t>
                    </m:r>
                  </m:oMath>
                </a14:m>
                <a:r>
                  <a:rPr lang="en-US" sz="2400" b="1" dirty="0" smtClean="0">
                    <a:solidFill>
                      <a:srgbClr val="0070C0"/>
                    </a:solidFill>
                  </a:rPr>
                  <a:t> </a:t>
                </a:r>
                <a:endParaRPr lang="en-US" sz="2400" b="1" dirty="0">
                  <a:solidFill>
                    <a:srgbClr val="0070C0"/>
                  </a:solidFill>
                </a:endParaRPr>
              </a:p>
            </p:txBody>
          </p:sp>
        </mc:Choice>
        <mc:Fallback>
          <p:sp>
            <p:nvSpPr>
              <p:cNvPr id="17" name="Rectangle 1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84309" y="2724150"/>
                <a:ext cx="2899699" cy="461665"/>
              </a:xfrm>
              <a:prstGeom prst="rect">
                <a:avLst/>
              </a:prstGeom>
              <a:blipFill rotWithShape="1">
                <a:blip r:embed="rId5"/>
                <a:stretch>
                  <a:fillRect l="-842" r="-211" b="-1710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8" name="Rectangle 17"/>
              <p:cNvSpPr/>
              <p:nvPr/>
            </p:nvSpPr>
            <p:spPr>
              <a:xfrm>
                <a:off x="838144" y="3772110"/>
                <a:ext cx="3522979" cy="461665"/>
              </a:xfrm>
              <a:prstGeom prst="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>
                  <a:spcAft>
                    <a:spcPts val="600"/>
                  </a:spcAft>
                </a:pPr>
                <a14:m>
                  <m:oMath xmlns:m="http://schemas.openxmlformats.org/officeDocument/2006/math">
                    <m:r>
                      <a:rPr lang="en-US" sz="24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𝒚</m:t>
                    </m:r>
                    <m:r>
                      <a:rPr lang="en-US" sz="24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−</m:t>
                    </m:r>
                    <m:d>
                      <m:dPr>
                        <m:ctrlPr>
                          <a:rPr lang="en-US" sz="2400" b="1" i="1" dirty="0" smtClean="0">
                            <a:solidFill>
                              <a:srgbClr val="0070C0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en-US" sz="2400" b="1" i="1" dirty="0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𝟒</m:t>
                        </m:r>
                      </m:e>
                    </m:d>
                    <m:r>
                      <a:rPr lang="en-US" sz="24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=</m:t>
                    </m:r>
                    <m:r>
                      <a:rPr lang="en-US" sz="24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−</m:t>
                    </m:r>
                    <m:r>
                      <a:rPr lang="en-US" sz="24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𝟑</m:t>
                    </m:r>
                    <m:r>
                      <a:rPr lang="en-US" sz="24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(</m:t>
                    </m:r>
                    <m:r>
                      <a:rPr lang="en-US" sz="24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𝒙</m:t>
                    </m:r>
                    <m:r>
                      <a:rPr lang="en-US" sz="24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−(−</m:t>
                    </m:r>
                    <m:r>
                      <a:rPr lang="en-US" sz="24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𝟏</m:t>
                    </m:r>
                    <m:r>
                      <a:rPr lang="en-US" sz="24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))</m:t>
                    </m:r>
                  </m:oMath>
                </a14:m>
                <a:r>
                  <a:rPr lang="en-US" sz="2400" b="1" dirty="0" smtClean="0">
                    <a:solidFill>
                      <a:srgbClr val="0070C0"/>
                    </a:solidFill>
                  </a:rPr>
                  <a:t> </a:t>
                </a:r>
                <a:endParaRPr lang="en-US" sz="2400" b="1" dirty="0">
                  <a:solidFill>
                    <a:srgbClr val="0070C0"/>
                  </a:solidFill>
                </a:endParaRPr>
              </a:p>
            </p:txBody>
          </p:sp>
        </mc:Choice>
        <mc:Fallback>
          <p:sp>
            <p:nvSpPr>
              <p:cNvPr id="18" name="Rectangle 1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8144" y="3772110"/>
                <a:ext cx="3522979" cy="461665"/>
              </a:xfrm>
              <a:prstGeom prst="rect">
                <a:avLst/>
              </a:prstGeom>
              <a:blipFill rotWithShape="1">
                <a:blip r:embed="rId6"/>
                <a:stretch>
                  <a:fillRect l="-519" b="-1710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0" name="Rectangle 19"/>
              <p:cNvSpPr/>
              <p:nvPr/>
            </p:nvSpPr>
            <p:spPr>
              <a:xfrm>
                <a:off x="3053354" y="4459825"/>
                <a:ext cx="1986728" cy="419695"/>
              </a:xfrm>
              <a:prstGeom prst="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>
                <a:solidFill>
                  <a:schemeClr val="tx1"/>
                </a:solidFill>
              </a:ln>
            </p:spPr>
            <p:txBody>
              <a:bodyPr wrap="square">
                <a:spAutoFit/>
              </a:bodyPr>
              <a:lstStyle/>
              <a:p>
                <a:pPr>
                  <a:spcAft>
                    <a:spcPts val="600"/>
                  </a:spcAft>
                </a:pPr>
                <a14:m>
                  <m:oMath xmlns:m="http://schemas.openxmlformats.org/officeDocument/2006/math">
                    <m:r>
                      <a:rPr lang="en-US" sz="24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𝒚</m:t>
                    </m:r>
                    <m:r>
                      <a:rPr lang="en-US" sz="24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=−</m:t>
                    </m:r>
                    <m:r>
                      <a:rPr lang="en-US" sz="24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𝟑</m:t>
                    </m:r>
                    <m:r>
                      <a:rPr lang="en-US" sz="24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𝒙</m:t>
                    </m:r>
                    <m:r>
                      <a:rPr lang="en-US" sz="24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+</m:t>
                    </m:r>
                    <m:r>
                      <a:rPr lang="en-US" sz="24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𝟏</m:t>
                    </m:r>
                  </m:oMath>
                </a14:m>
                <a:r>
                  <a:rPr lang="en-US" sz="2400" b="1" dirty="0" smtClean="0">
                    <a:solidFill>
                      <a:srgbClr val="0070C0"/>
                    </a:solidFill>
                  </a:rPr>
                  <a:t> </a:t>
                </a:r>
                <a:endParaRPr lang="en-US" sz="2400" b="1" dirty="0">
                  <a:solidFill>
                    <a:srgbClr val="0070C0"/>
                  </a:solidFill>
                </a:endParaRPr>
              </a:p>
            </p:txBody>
          </p:sp>
        </mc:Choice>
        <mc:Fallback>
          <p:sp>
            <p:nvSpPr>
              <p:cNvPr id="20" name="Rectangle 1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53354" y="4459825"/>
                <a:ext cx="1986728" cy="419695"/>
              </a:xfrm>
              <a:prstGeom prst="rect">
                <a:avLst/>
              </a:prstGeom>
              <a:blipFill rotWithShape="1">
                <a:blip r:embed="rId7"/>
                <a:stretch>
                  <a:fillRect l="-915" b="-21429"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1" name="Right Arrow 20"/>
          <p:cNvSpPr/>
          <p:nvPr/>
        </p:nvSpPr>
        <p:spPr>
          <a:xfrm>
            <a:off x="206824" y="3834494"/>
            <a:ext cx="533400" cy="361742"/>
          </a:xfrm>
          <a:prstGeom prst="rightArrow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2" name="Rectangle 21"/>
              <p:cNvSpPr/>
              <p:nvPr/>
            </p:nvSpPr>
            <p:spPr>
              <a:xfrm>
                <a:off x="5262745" y="3777975"/>
                <a:ext cx="2509655" cy="461665"/>
              </a:xfrm>
              <a:prstGeom prst="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>
                  <a:spcAft>
                    <a:spcPts val="600"/>
                  </a:spcAft>
                </a:pPr>
                <a14:m>
                  <m:oMath xmlns:m="http://schemas.openxmlformats.org/officeDocument/2006/math">
                    <m:r>
                      <a:rPr lang="en-US" sz="24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𝒚</m:t>
                    </m:r>
                    <m:r>
                      <a:rPr lang="en-US" sz="24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=</m:t>
                    </m:r>
                    <m:r>
                      <a:rPr lang="en-US" sz="24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−</m:t>
                    </m:r>
                    <m:r>
                      <a:rPr lang="en-US" sz="24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𝟑</m:t>
                    </m:r>
                    <m:r>
                      <a:rPr lang="en-US" sz="24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𝒙</m:t>
                    </m:r>
                    <m:r>
                      <a:rPr lang="en-US" sz="24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−</m:t>
                    </m:r>
                    <m:r>
                      <a:rPr lang="en-US" sz="24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𝟑</m:t>
                    </m:r>
                    <m:r>
                      <a:rPr lang="en-US" sz="24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+</m:t>
                    </m:r>
                    <m:r>
                      <a:rPr lang="en-US" sz="24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𝟒</m:t>
                    </m:r>
                  </m:oMath>
                </a14:m>
                <a:r>
                  <a:rPr lang="en-US" sz="2400" b="1" dirty="0" smtClean="0">
                    <a:solidFill>
                      <a:srgbClr val="0070C0"/>
                    </a:solidFill>
                  </a:rPr>
                  <a:t> </a:t>
                </a:r>
                <a:endParaRPr lang="en-US" sz="2400" b="1" dirty="0">
                  <a:solidFill>
                    <a:srgbClr val="0070C0"/>
                  </a:solidFill>
                </a:endParaRPr>
              </a:p>
            </p:txBody>
          </p:sp>
        </mc:Choice>
        <mc:Fallback>
          <p:sp>
            <p:nvSpPr>
              <p:cNvPr id="22" name="Rectangle 2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62745" y="3777975"/>
                <a:ext cx="2509655" cy="461665"/>
              </a:xfrm>
              <a:prstGeom prst="rect">
                <a:avLst/>
              </a:prstGeom>
              <a:blipFill rotWithShape="1">
                <a:blip r:embed="rId8"/>
                <a:stretch>
                  <a:fillRect l="-728" b="-12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3" name="Right Arrow 22"/>
          <p:cNvSpPr/>
          <p:nvPr/>
        </p:nvSpPr>
        <p:spPr>
          <a:xfrm>
            <a:off x="4528458" y="3843843"/>
            <a:ext cx="533400" cy="361742"/>
          </a:xfrm>
          <a:prstGeom prst="rightArrow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ight Arrow 23"/>
          <p:cNvSpPr/>
          <p:nvPr/>
        </p:nvSpPr>
        <p:spPr>
          <a:xfrm>
            <a:off x="2566976" y="1906691"/>
            <a:ext cx="533400" cy="361742"/>
          </a:xfrm>
          <a:prstGeom prst="rightArrow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ight Arrow 24"/>
          <p:cNvSpPr/>
          <p:nvPr/>
        </p:nvSpPr>
        <p:spPr>
          <a:xfrm>
            <a:off x="2411499" y="4499687"/>
            <a:ext cx="533400" cy="361742"/>
          </a:xfrm>
          <a:prstGeom prst="rightArrow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372381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5329</TotalTime>
  <Words>497</Words>
  <Application>Microsoft Office PowerPoint</Application>
  <PresentationFormat>On-screen Show (16:9)</PresentationFormat>
  <Paragraphs>73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Theme</vt:lpstr>
      <vt:lpstr>Parallel and Perpendicular Lines</vt:lpstr>
      <vt:lpstr>PARALLEL AND PERPENDICULAR LINES</vt:lpstr>
      <vt:lpstr>PARALLEL AND PERPENDICULAR LINES</vt:lpstr>
      <vt:lpstr>PARALLEL AND PERPENDICULAR LINES</vt:lpstr>
      <vt:lpstr>PARALLEL AND PERPENDICULAR LINES</vt:lpstr>
      <vt:lpstr>PARALLEL AND PERPENDICULAR LINES</vt:lpstr>
      <vt:lpstr>PARALLEL AND PERPENDICULAR LINES</vt:lpstr>
      <vt:lpstr>PARALLEL AND PERPENDICULAR LINES</vt:lpstr>
      <vt:lpstr>PARALLEL AND PERPENDICULAR LINES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Rafae</dc:creator>
  <cp:lastModifiedBy>Rafay</cp:lastModifiedBy>
  <cp:revision>395</cp:revision>
  <dcterms:created xsi:type="dcterms:W3CDTF">2016-10-20T15:06:14Z</dcterms:created>
  <dcterms:modified xsi:type="dcterms:W3CDTF">2017-02-02T18:32:38Z</dcterms:modified>
</cp:coreProperties>
</file>